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326903" y="784900"/>
            <a:ext cx="7681928" cy="951135"/>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600" dirty="0">
                <a:solidFill>
                  <a:schemeClr val="dk1"/>
                </a:solidFill>
                <a:latin typeface="Gill Sans MT" panose="020B0502020104020203" pitchFamily="34" charset="0"/>
                <a:ea typeface="Comic Sans MS"/>
                <a:cs typeface="Comic Sans MS"/>
                <a:sym typeface="Comic Sans MS"/>
              </a:rPr>
              <a:t>This task menu shows what the students will be doing for each homework. The homework is designed to ensure students are refining skills that are important to history such as source analysis, extended writing and making a judgement based on evidence.</a:t>
            </a:r>
            <a:endParaRPr lang="en-GB" sz="2000" dirty="0">
              <a:latin typeface="Gill Sans MT" panose="020B0502020104020203" pitchFamily="34" charset="0"/>
            </a:endParaRPr>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algn="ctr">
              <a:lnSpc>
                <a:spcPct val="115000"/>
              </a:lnSpc>
            </a:pPr>
            <a:r>
              <a:rPr lang="en-GB" sz="3600" dirty="0">
                <a:solidFill>
                  <a:schemeClr val="dk1"/>
                </a:solidFill>
                <a:latin typeface="Gill Sans MT" panose="020B0502020104020203" pitchFamily="34" charset="0"/>
                <a:cs typeface="Calibri"/>
                <a:sym typeface="Comic Sans MS"/>
              </a:rPr>
              <a:t>History ‘Home Learning’</a:t>
            </a:r>
            <a:endParaRPr sz="3600" dirty="0">
              <a:solidFill>
                <a:schemeClr val="dk1"/>
              </a:solidFill>
              <a:latin typeface="Gill Sans MT" panose="020B0502020104020203" pitchFamily="34" charset="0"/>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4144862" cy="14621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dirty="0">
                <a:solidFill>
                  <a:schemeClr val="dk1"/>
                </a:solidFill>
                <a:latin typeface="Gill Sans MT" panose="020B0502020104020203" pitchFamily="34" charset="0"/>
                <a:ea typeface="Calibri"/>
                <a:cs typeface="Calibri"/>
                <a:sym typeface="Calibri"/>
              </a:rPr>
              <a:t>Term: </a:t>
            </a:r>
            <a:r>
              <a:rPr lang="en-GB" dirty="0">
                <a:solidFill>
                  <a:schemeClr val="dk1"/>
                </a:solidFill>
                <a:latin typeface="Gill Sans MT" panose="020B0502020104020203" pitchFamily="34" charset="0"/>
                <a:ea typeface="Calibri"/>
                <a:cs typeface="Calibri"/>
                <a:sym typeface="Calibri"/>
              </a:rPr>
              <a:t>Two</a:t>
            </a:r>
            <a:endParaRPr sz="1200" dirty="0">
              <a:latin typeface="Gill Sans MT" panose="020B0502020104020203" pitchFamily="34" charset="0"/>
            </a:endParaRPr>
          </a:p>
          <a:p>
            <a:r>
              <a:rPr lang="en" dirty="0">
                <a:solidFill>
                  <a:schemeClr val="dk1"/>
                </a:solidFill>
                <a:latin typeface="Gill Sans MT" panose="020B0502020104020203" pitchFamily="34" charset="0"/>
                <a:ea typeface="Calibri"/>
                <a:cs typeface="Calibri"/>
                <a:sym typeface="Calibri"/>
              </a:rPr>
              <a:t>Year </a:t>
            </a:r>
            <a:r>
              <a:rPr lang="en-GB" dirty="0">
                <a:solidFill>
                  <a:schemeClr val="dk1"/>
                </a:solidFill>
                <a:latin typeface="Gill Sans MT" panose="020B0502020104020203" pitchFamily="34" charset="0"/>
                <a:ea typeface="Calibri"/>
                <a:cs typeface="Calibri"/>
                <a:sym typeface="Calibri"/>
              </a:rPr>
              <a:t>G</a:t>
            </a:r>
            <a:r>
              <a:rPr lang="en" dirty="0">
                <a:solidFill>
                  <a:schemeClr val="dk1"/>
                </a:solidFill>
                <a:latin typeface="Gill Sans MT" panose="020B0502020104020203" pitchFamily="34" charset="0"/>
                <a:ea typeface="Calibri"/>
                <a:cs typeface="Calibri"/>
                <a:sym typeface="Calibri"/>
              </a:rPr>
              <a:t>roup: </a:t>
            </a:r>
            <a:r>
              <a:rPr lang="en-GB" dirty="0">
                <a:solidFill>
                  <a:schemeClr val="dk1"/>
                </a:solidFill>
                <a:latin typeface="Gill Sans MT" panose="020B0502020104020203" pitchFamily="34" charset="0"/>
                <a:ea typeface="Calibri"/>
                <a:cs typeface="Calibri"/>
                <a:sym typeface="Calibri"/>
              </a:rPr>
              <a:t>Nine</a:t>
            </a:r>
          </a:p>
          <a:p>
            <a:r>
              <a:rPr lang="en" dirty="0">
                <a:solidFill>
                  <a:schemeClr val="dk1"/>
                </a:solidFill>
                <a:latin typeface="Gill Sans MT" panose="020B0502020104020203" pitchFamily="34" charset="0"/>
                <a:ea typeface="Calibri"/>
                <a:cs typeface="Calibri"/>
                <a:sym typeface="Calibri"/>
              </a:rPr>
              <a:t>Subject: </a:t>
            </a:r>
            <a:r>
              <a:rPr lang="en-GB" dirty="0">
                <a:solidFill>
                  <a:schemeClr val="dk1"/>
                </a:solidFill>
                <a:latin typeface="Gill Sans MT" panose="020B0502020104020203" pitchFamily="34" charset="0"/>
                <a:ea typeface="Calibri"/>
                <a:cs typeface="Calibri"/>
                <a:sym typeface="Calibri"/>
              </a:rPr>
              <a:t>History</a:t>
            </a:r>
            <a:endParaRPr dirty="0">
              <a:solidFill>
                <a:schemeClr val="dk1"/>
              </a:solidFill>
              <a:latin typeface="Gill Sans MT" panose="020B0502020104020203" pitchFamily="34" charset="0"/>
              <a:ea typeface="Calibri"/>
              <a:cs typeface="Calibri"/>
              <a:sym typeface="Calibri"/>
            </a:endParaRPr>
          </a:p>
          <a:p>
            <a:r>
              <a:rPr lang="en" dirty="0">
                <a:solidFill>
                  <a:schemeClr val="dk1"/>
                </a:solidFill>
                <a:latin typeface="Gill Sans MT" panose="020B0502020104020203" pitchFamily="34" charset="0"/>
                <a:ea typeface="Calibri"/>
                <a:cs typeface="Calibri"/>
                <a:sym typeface="Calibri"/>
              </a:rPr>
              <a:t>Topic: </a:t>
            </a:r>
            <a:r>
              <a:rPr lang="en-GB" dirty="0">
                <a:solidFill>
                  <a:schemeClr val="dk1"/>
                </a:solidFill>
                <a:latin typeface="Gill Sans MT" panose="020B0502020104020203" pitchFamily="34" charset="0"/>
                <a:ea typeface="Calibri"/>
                <a:cs typeface="Calibri"/>
                <a:sym typeface="Calibri"/>
              </a:rPr>
              <a:t>Jack the Ripper &amp;Titanic and the Vietnam War</a:t>
            </a:r>
            <a:endParaRPr dirty="0">
              <a:solidFill>
                <a:schemeClr val="dk1"/>
              </a:solidFill>
              <a:latin typeface="Gill Sans MT" panose="020B0502020104020203" pitchFamily="34"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4086190701"/>
              </p:ext>
            </p:extLst>
          </p:nvPr>
        </p:nvGraphicFramePr>
        <p:xfrm>
          <a:off x="1060174" y="1758221"/>
          <a:ext cx="10948657" cy="4840734"/>
        </p:xfrm>
        <a:graphic>
          <a:graphicData uri="http://schemas.openxmlformats.org/drawingml/2006/table">
            <a:tbl>
              <a:tblPr firstRow="1" bandRow="1"/>
              <a:tblGrid>
                <a:gridCol w="3065259">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09961">
                <a:tc>
                  <a:txBody>
                    <a:bodyPr/>
                    <a:lstStyle/>
                    <a:p>
                      <a:pPr algn="ctr"/>
                      <a:r>
                        <a:rPr lang="en-GB" sz="2800" dirty="0">
                          <a:solidFill>
                            <a:schemeClr val="tx1"/>
                          </a:solidFill>
                          <a:latin typeface="Gill Sans MT" panose="020B0502020104020203" pitchFamily="34"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2800" dirty="0">
                          <a:solidFill>
                            <a:schemeClr val="tx1"/>
                          </a:solidFill>
                          <a:latin typeface="Gill Sans MT" panose="020B0502020104020203" pitchFamily="34"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GB" sz="2800" dirty="0">
                          <a:solidFill>
                            <a:schemeClr val="tx1"/>
                          </a:solidFill>
                          <a:latin typeface="Gill Sans MT" panose="020B0502020104020203" pitchFamily="34"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871885437"/>
                  </a:ext>
                </a:extLst>
              </a:tr>
              <a:tr h="7521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b="1" dirty="0">
                          <a:solidFill>
                            <a:schemeClr val="dk1"/>
                          </a:solidFill>
                          <a:latin typeface="Gill Sans MT" panose="020B0502020104020203" pitchFamily="34" charset="0"/>
                          <a:ea typeface="Comic Sans MS"/>
                          <a:cs typeface="Comic Sans MS"/>
                          <a:sym typeface="Comic Sans MS"/>
                        </a:rPr>
                        <a:t>Jack the Ripper Wanted Poster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1600" dirty="0">
                          <a:latin typeface="Gill Sans MT" panose="020B0502020104020203" pitchFamily="34" charset="0"/>
                        </a:rPr>
                        <a:t>Students to design a wanted poster using the primary evidence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dirty="0">
                          <a:latin typeface="Gill Sans MT" panose="020B0502020104020203" pitchFamily="34" charset="0"/>
                        </a:rPr>
                        <a:t>Classwork information</a:t>
                      </a:r>
                    </a:p>
                    <a:p>
                      <a:pPr marL="171450" indent="-171450" algn="l">
                        <a:buFontTx/>
                        <a:buChar char="-"/>
                      </a:pPr>
                      <a:r>
                        <a:rPr lang="en-GB" sz="1200" dirty="0">
                          <a:latin typeface="Gill Sans MT" panose="020B0502020104020203" pitchFamily="34" charset="0"/>
                        </a:rPr>
                        <a:t>Poster outline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40216112"/>
                  </a:ext>
                </a:extLst>
              </a:tr>
              <a:tr h="103294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b="1" kern="1200" dirty="0">
                          <a:solidFill>
                            <a:schemeClr val="dk1"/>
                          </a:solidFill>
                          <a:latin typeface="Gill Sans MT" panose="020B0502020104020203" pitchFamily="34" charset="0"/>
                          <a:ea typeface="Comic Sans MS"/>
                          <a:cs typeface="Comic Sans MS"/>
                          <a:sym typeface="Comic Sans MS"/>
                        </a:rPr>
                        <a:t>Titanic Front Page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1600" dirty="0">
                          <a:latin typeface="Gill Sans MT" panose="020B0502020104020203" pitchFamily="34" charset="0"/>
                        </a:rPr>
                        <a:t>Students to design a front page reporting on the sinking of the Titanic</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dirty="0">
                          <a:latin typeface="Gill Sans MT" panose="020B0502020104020203" pitchFamily="34" charset="0"/>
                        </a:rPr>
                        <a:t>Classwork </a:t>
                      </a:r>
                    </a:p>
                    <a:p>
                      <a:pPr marL="171450" indent="-171450" algn="l">
                        <a:buFontTx/>
                        <a:buChar char="-"/>
                      </a:pPr>
                      <a:r>
                        <a:rPr lang="en-GB" sz="1200" dirty="0">
                          <a:latin typeface="Gill Sans MT" panose="020B0502020104020203" pitchFamily="34" charset="0"/>
                        </a:rPr>
                        <a:t>Online research </a:t>
                      </a:r>
                    </a:p>
                    <a:p>
                      <a:pPr marL="171450" indent="-171450" algn="l">
                        <a:buFontTx/>
                        <a:buChar char="-"/>
                      </a:pPr>
                      <a:r>
                        <a:rPr lang="en-GB" sz="1200" dirty="0">
                          <a:latin typeface="Gill Sans MT" panose="020B0502020104020203" pitchFamily="34" charset="0"/>
                        </a:rPr>
                        <a:t>Blank front page</a:t>
                      </a:r>
                    </a:p>
                    <a:p>
                      <a:pPr marL="171450" indent="-171450" algn="l">
                        <a:buFontTx/>
                        <a:buChar char="-"/>
                      </a:pPr>
                      <a:endParaRPr lang="en-GB" sz="900" dirty="0">
                        <a:latin typeface="Gill Sans MT" panose="020B0502020104020203"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62836048"/>
                  </a:ext>
                </a:extLst>
              </a:tr>
              <a:tr h="10930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dk1"/>
                          </a:solidFill>
                          <a:latin typeface="Gill Sans MT" panose="020B0502020104020203" pitchFamily="34" charset="0"/>
                          <a:sym typeface="Comic Sans MS"/>
                        </a:rPr>
                        <a:t>Who was to Blame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kern="1200" dirty="0">
                          <a:solidFill>
                            <a:schemeClr val="tx1"/>
                          </a:solidFill>
                          <a:latin typeface="Gill Sans MT" panose="020B0502020104020203" pitchFamily="34" charset="0"/>
                          <a:ea typeface="+mn-ea"/>
                          <a:cs typeface="+mn-cs"/>
                        </a:rPr>
                        <a:t>Students to use the information gained in the lesson to analyse and make a considered judgement on who was to blame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kern="1200" dirty="0">
                          <a:solidFill>
                            <a:schemeClr val="tx1"/>
                          </a:solidFill>
                          <a:latin typeface="Gill Sans MT" panose="020B0502020104020203" pitchFamily="34" charset="0"/>
                          <a:ea typeface="+mn-ea"/>
                          <a:cs typeface="+mn-cs"/>
                        </a:rPr>
                        <a:t>Classwork folders</a:t>
                      </a:r>
                    </a:p>
                    <a:p>
                      <a:pPr marL="171450" indent="-171450" algn="l">
                        <a:buFontTx/>
                        <a:buChar char="-"/>
                      </a:pPr>
                      <a:r>
                        <a:rPr lang="en-GB" sz="1200" kern="1200" dirty="0">
                          <a:solidFill>
                            <a:schemeClr val="tx1"/>
                          </a:solidFill>
                          <a:latin typeface="Gill Sans MT" panose="020B0502020104020203" pitchFamily="34" charset="0"/>
                          <a:ea typeface="+mn-ea"/>
                          <a:cs typeface="+mn-cs"/>
                        </a:rPr>
                        <a:t>Sentence starters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60830781"/>
                  </a:ext>
                </a:extLst>
              </a:tr>
              <a:tr h="987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dk1"/>
                          </a:solidFill>
                          <a:latin typeface="Gill Sans MT" panose="020B0502020104020203" pitchFamily="34" charset="0"/>
                        </a:rPr>
                        <a:t>Why did the US lose in Vietnam?</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kern="1200" dirty="0">
                          <a:solidFill>
                            <a:schemeClr val="tx1"/>
                          </a:solidFill>
                          <a:latin typeface="Gill Sans MT" panose="020B0502020104020203" pitchFamily="34" charset="0"/>
                          <a:ea typeface="+mn-ea"/>
                          <a:cs typeface="+mn-cs"/>
                        </a:rPr>
                        <a:t>Using the primary and secondary sources, write a conclusion to answer the question,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kern="1200" dirty="0">
                          <a:solidFill>
                            <a:schemeClr val="tx1"/>
                          </a:solidFill>
                          <a:latin typeface="Gill Sans MT" panose="020B0502020104020203" pitchFamily="34" charset="0"/>
                          <a:ea typeface="+mn-ea"/>
                          <a:cs typeface="+mn-cs"/>
                        </a:rPr>
                        <a:t>Classwork </a:t>
                      </a:r>
                    </a:p>
                    <a:p>
                      <a:pPr marL="171450" indent="-171450" algn="l">
                        <a:buFontTx/>
                        <a:buChar char="-"/>
                      </a:pPr>
                      <a:r>
                        <a:rPr lang="en-GB" sz="1200" kern="1200" dirty="0">
                          <a:solidFill>
                            <a:schemeClr val="tx1"/>
                          </a:solidFill>
                          <a:latin typeface="Gill Sans MT" panose="020B0502020104020203" pitchFamily="34" charset="0"/>
                          <a:ea typeface="+mn-ea"/>
                          <a:cs typeface="+mn-cs"/>
                        </a:rPr>
                        <a:t>Source analysis </a:t>
                      </a:r>
                      <a:r>
                        <a:rPr lang="en-GB" sz="1200" kern="1200">
                          <a:solidFill>
                            <a:schemeClr val="tx1"/>
                          </a:solidFill>
                          <a:latin typeface="Gill Sans MT" panose="020B0502020104020203" pitchFamily="34" charset="0"/>
                          <a:ea typeface="+mn-ea"/>
                          <a:cs typeface="+mn-cs"/>
                        </a:rPr>
                        <a:t>from class</a:t>
                      </a:r>
                    </a:p>
                    <a:p>
                      <a:pPr marL="171450" indent="-171450" algn="l">
                        <a:buFontTx/>
                        <a:buChar char="-"/>
                      </a:pPr>
                      <a:endParaRPr lang="en-GB" sz="1200" kern="1200" dirty="0">
                        <a:solidFill>
                          <a:schemeClr val="tx1"/>
                        </a:solidFill>
                        <a:latin typeface="Gill Sans MT" panose="020B0502020104020203" pitchFamily="34" charset="0"/>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287952" y="2560860"/>
            <a:ext cx="666307" cy="995209"/>
          </a:xfrm>
          <a:prstGeom prst="rect">
            <a:avLst/>
          </a:prstGeom>
          <a:noFill/>
        </p:spPr>
        <p:txBody>
          <a:bodyPr wrap="square" rtlCol="0">
            <a:spAutoFit/>
          </a:bodyPr>
          <a:lstStyle/>
          <a:p>
            <a:r>
              <a:rPr lang="en-GB" sz="5867" b="1" dirty="0">
                <a:latin typeface="Gill Sans MT" panose="020B0502020104020203" pitchFamily="34"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259650" y="3595089"/>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244600" y="4646879"/>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1" y="5790001"/>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180</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Gill Sans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J Dawkins</cp:lastModifiedBy>
  <cp:revision>19</cp:revision>
  <dcterms:created xsi:type="dcterms:W3CDTF">2023-07-07T13:24:17Z</dcterms:created>
  <dcterms:modified xsi:type="dcterms:W3CDTF">2023-12-12T15:18:28Z</dcterms:modified>
</cp:coreProperties>
</file>