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B2F-D10A-4C90-87DD-82247DE0F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96E333-8A68-4D5D-863F-DD6BC7088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0D9BA1-BDA0-437D-91C9-8E31B631CF4E}"/>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7999F3CF-F50C-4BD6-B301-72C76E232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5F0F1-7743-485D-9198-7BCC97F346E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48590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ACCC-ED5E-4DCC-935D-E1BAF346DC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5AAED-E67B-4A2A-802E-EA3553894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60DA9C-7D78-43CD-8028-A51EF7001E9C}"/>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961C7B9C-4651-4BCC-9AB4-870F22B45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B609E-8B15-4261-9388-39F0FBBDF18F}"/>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417650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12839-D18F-47A2-97AB-E0136BE85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DCC46-3DF0-486B-B2BE-0680B518E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D6174-8288-48F2-A6BA-61B9C71E33B4}"/>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2CD27ADA-1862-470D-9AA8-C601EFB26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CF682-8112-4108-8435-B3918C54B50A}"/>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744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F7A8-9F4E-4BAD-A12E-C74808F149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664B-4B1E-4070-82DA-84E727B400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6141D-D545-40BC-BCAC-FC4F89D6C287}"/>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21E512C3-2E0B-4D6E-B44C-3D9AB0AF4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972B0-FC9C-4A0F-89AD-6A057CA5026C}"/>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79126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3C7-110E-4338-A539-888C6735F6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3DED92-B0B9-4A1E-84BA-0529B7B9F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7D0A3-FE65-449E-A542-7144B89FFF07}"/>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098DFA75-77FC-4131-88EA-F8B500CC9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9AA36-0D54-4883-866E-760CC6404247}"/>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27761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8649-3FE5-4497-97EA-203E6F37CE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74DF4-CBDC-4286-B520-416EA9DBAB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4C0E85-1117-4699-8AED-0C6DAE0BD6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A1545E-9719-499B-BC65-80E9F8B15847}"/>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6" name="Footer Placeholder 5">
            <a:extLst>
              <a:ext uri="{FF2B5EF4-FFF2-40B4-BE49-F238E27FC236}">
                <a16:creationId xmlns:a16="http://schemas.microsoft.com/office/drawing/2014/main" id="{BA4E0560-FDA4-4487-A3B9-FE39EDEBD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3137CF-E07F-4633-BE2D-27532000135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175526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0785-53A0-4281-9BC3-3446AC66E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3FF5BC-391D-4C02-8B0D-3E8212A8A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FC3729-0783-4438-A80A-1F1CBCF27E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E702E9-004F-4263-9E12-59456B849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A75694-717E-472E-9F46-768D05849F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DD3D55-2830-4491-9ECC-9F1C41390578}"/>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8" name="Footer Placeholder 7">
            <a:extLst>
              <a:ext uri="{FF2B5EF4-FFF2-40B4-BE49-F238E27FC236}">
                <a16:creationId xmlns:a16="http://schemas.microsoft.com/office/drawing/2014/main" id="{6F61EF3D-3F95-461C-80F3-C63FD610D0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16A012-8A7D-483C-BB9E-00168A9CAAFB}"/>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166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B522-0298-4056-A45F-B56AC836AA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6784CD-DB33-4C42-849E-3FD4A8355E8C}"/>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4" name="Footer Placeholder 3">
            <a:extLst>
              <a:ext uri="{FF2B5EF4-FFF2-40B4-BE49-F238E27FC236}">
                <a16:creationId xmlns:a16="http://schemas.microsoft.com/office/drawing/2014/main" id="{FA158DD3-1CAD-439B-A18E-27D002E2D6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A42306-38A9-4518-8EBE-90C9ECC68C6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83319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8B2DD-DF20-486D-96A9-1831EA4F8C3F}"/>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3" name="Footer Placeholder 2">
            <a:extLst>
              <a:ext uri="{FF2B5EF4-FFF2-40B4-BE49-F238E27FC236}">
                <a16:creationId xmlns:a16="http://schemas.microsoft.com/office/drawing/2014/main" id="{D8CD171A-BFAF-4809-8FC7-E0E9663073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898F9-15F5-4449-96CD-736C969589E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29129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4B8A-6CA4-40C1-94B1-2D2063475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E846CE-5298-429E-B573-486CCDA35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29470F-7A72-432C-9864-903A76B56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EC537C-C45B-4E27-AA23-8E9FD43FE7B3}"/>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6" name="Footer Placeholder 5">
            <a:extLst>
              <a:ext uri="{FF2B5EF4-FFF2-40B4-BE49-F238E27FC236}">
                <a16:creationId xmlns:a16="http://schemas.microsoft.com/office/drawing/2014/main" id="{3A68555C-21A0-4F1B-9F6E-74A0408528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2EB10B-7076-4CEF-84B2-072DFA896885}"/>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11321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36F5-5CE8-43B6-A1C6-EDE0F62F7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2F551-61C3-49A5-814B-192703854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9D23CF-2A6B-48F3-B42A-459EB07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40D84E-ED82-4C7E-B6DB-AFA3A1FA506E}"/>
              </a:ext>
            </a:extLst>
          </p:cNvPr>
          <p:cNvSpPr>
            <a:spLocks noGrp="1"/>
          </p:cNvSpPr>
          <p:nvPr>
            <p:ph type="dt" sz="half" idx="10"/>
          </p:nvPr>
        </p:nvSpPr>
        <p:spPr/>
        <p:txBody>
          <a:bodyPr/>
          <a:lstStyle/>
          <a:p>
            <a:fld id="{176A0355-A7A0-4F80-AACE-15C363C03DB9}" type="datetimeFigureOut">
              <a:rPr lang="en-GB" smtClean="0"/>
              <a:t>14/12/2023</a:t>
            </a:fld>
            <a:endParaRPr lang="en-GB"/>
          </a:p>
        </p:txBody>
      </p:sp>
      <p:sp>
        <p:nvSpPr>
          <p:cNvPr id="6" name="Footer Placeholder 5">
            <a:extLst>
              <a:ext uri="{FF2B5EF4-FFF2-40B4-BE49-F238E27FC236}">
                <a16:creationId xmlns:a16="http://schemas.microsoft.com/office/drawing/2014/main" id="{840CB067-188F-4C62-AAC6-69B146E34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144AC-2462-40AF-A165-C05D0FD48FB4}"/>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4507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7227F5-F188-4434-A7C3-3171FDB6BF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2D6EAF-A584-4FB6-9C12-82A2CB33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F768-2572-4614-AF6C-6DACDE175D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A0355-A7A0-4F80-AACE-15C363C03DB9}" type="datetimeFigureOut">
              <a:rPr lang="en-GB" smtClean="0"/>
              <a:t>14/12/2023</a:t>
            </a:fld>
            <a:endParaRPr lang="en-GB"/>
          </a:p>
        </p:txBody>
      </p:sp>
      <p:sp>
        <p:nvSpPr>
          <p:cNvPr id="5" name="Footer Placeholder 4">
            <a:extLst>
              <a:ext uri="{FF2B5EF4-FFF2-40B4-BE49-F238E27FC236}">
                <a16:creationId xmlns:a16="http://schemas.microsoft.com/office/drawing/2014/main" id="{AFF737E5-EB30-47D6-A85B-CEDA93D39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476DE6-360E-4208-83B0-C94738A6E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08E9-4838-4571-A8AD-0FF28593B74F}" type="slidenum">
              <a:rPr lang="en-GB" smtClean="0"/>
              <a:t>‹#›</a:t>
            </a:fld>
            <a:endParaRPr lang="en-GB"/>
          </a:p>
        </p:txBody>
      </p:sp>
    </p:spTree>
    <p:extLst>
      <p:ext uri="{BB962C8B-B14F-4D97-AF65-F5344CB8AC3E}">
        <p14:creationId xmlns:p14="http://schemas.microsoft.com/office/powerpoint/2010/main" val="32264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31;p25">
            <a:extLst>
              <a:ext uri="{FF2B5EF4-FFF2-40B4-BE49-F238E27FC236}">
                <a16:creationId xmlns:a16="http://schemas.microsoft.com/office/drawing/2014/main" id="{9B5A9FC2-F389-4DA9-A887-8A9AD8D6E5A7}"/>
              </a:ext>
            </a:extLst>
          </p:cNvPr>
          <p:cNvSpPr txBox="1"/>
          <p:nvPr/>
        </p:nvSpPr>
        <p:spPr>
          <a:xfrm>
            <a:off x="4511723" y="784900"/>
            <a:ext cx="7497108" cy="1319289"/>
          </a:xfrm>
          <a:prstGeom prst="rect">
            <a:avLst/>
          </a:prstGeom>
          <a:solidFill>
            <a:srgbClr val="FFFFFF"/>
          </a:solidFill>
          <a:ln>
            <a:noFill/>
          </a:ln>
        </p:spPr>
        <p:txBody>
          <a:bodyPr spcFirstLastPara="1" wrap="square" lIns="121900" tIns="60933" rIns="121900" bIns="60933" anchor="t" anchorCtr="0">
            <a:noAutofit/>
          </a:bodyPr>
          <a:lstStyle/>
          <a:p>
            <a:pPr algn="ctr">
              <a:lnSpc>
                <a:spcPct val="115000"/>
              </a:lnSpc>
            </a:pPr>
            <a:r>
              <a:rPr lang="en-GB" dirty="0">
                <a:solidFill>
                  <a:schemeClr val="dk1"/>
                </a:solidFill>
                <a:latin typeface="Comic Sans MS"/>
                <a:ea typeface="Comic Sans MS"/>
                <a:cs typeface="Comic Sans MS"/>
                <a:sym typeface="Comic Sans MS"/>
              </a:rPr>
              <a:t>This task menu shows the 4 home learning activity given throughout the term. Each homework will put on SMH. </a:t>
            </a:r>
            <a:endParaRPr lang="en-GB" sz="2400" dirty="0"/>
          </a:p>
        </p:txBody>
      </p:sp>
      <p:sp>
        <p:nvSpPr>
          <p:cNvPr id="5" name="Google Shape;132;p25">
            <a:extLst>
              <a:ext uri="{FF2B5EF4-FFF2-40B4-BE49-F238E27FC236}">
                <a16:creationId xmlns:a16="http://schemas.microsoft.com/office/drawing/2014/main" id="{28AF82E2-2607-4F49-B810-DEAA87BC2840}"/>
              </a:ext>
            </a:extLst>
          </p:cNvPr>
          <p:cNvSpPr/>
          <p:nvPr/>
        </p:nvSpPr>
        <p:spPr>
          <a:xfrm>
            <a:off x="2556754" y="261061"/>
            <a:ext cx="9635247" cy="496143"/>
          </a:xfrm>
          <a:prstGeom prst="rect">
            <a:avLst/>
          </a:prstGeom>
          <a:solidFill>
            <a:schemeClr val="lt1"/>
          </a:solidFill>
          <a:ln>
            <a:noFill/>
          </a:ln>
        </p:spPr>
        <p:txBody>
          <a:bodyPr spcFirstLastPara="1" wrap="square" lIns="121900" tIns="60933" rIns="121900" bIns="60933" anchor="ctr" anchorCtr="0">
            <a:noAutofit/>
          </a:bodyPr>
          <a:lstStyle/>
          <a:p>
            <a:pPr marL="609585" algn="ctr">
              <a:lnSpc>
                <a:spcPct val="115000"/>
              </a:lnSpc>
            </a:pPr>
            <a:r>
              <a:rPr lang="en-GB" sz="3600" b="1" dirty="0">
                <a:solidFill>
                  <a:schemeClr val="dk1"/>
                </a:solidFill>
                <a:latin typeface="Comic Sans MS"/>
                <a:ea typeface="Comic Sans MS"/>
                <a:cs typeface="Comic Sans MS"/>
                <a:sym typeface="Comic Sans MS"/>
              </a:rPr>
              <a:t>RE </a:t>
            </a:r>
            <a:r>
              <a:rPr lang="en" sz="3600" b="1" dirty="0">
                <a:solidFill>
                  <a:schemeClr val="dk1"/>
                </a:solidFill>
                <a:latin typeface="Comic Sans MS"/>
                <a:ea typeface="Comic Sans MS"/>
                <a:cs typeface="Comic Sans MS"/>
                <a:sym typeface="Comic Sans MS"/>
              </a:rPr>
              <a:t>‘Home Learning’</a:t>
            </a:r>
            <a:endParaRPr sz="3600" dirty="0">
              <a:solidFill>
                <a:schemeClr val="dk1"/>
              </a:solidFill>
              <a:latin typeface="Calibri"/>
              <a:ea typeface="Calibri"/>
              <a:cs typeface="Calibri"/>
              <a:sym typeface="Calibri"/>
            </a:endParaRPr>
          </a:p>
          <a:p>
            <a:pPr algn="ctr">
              <a:lnSpc>
                <a:spcPct val="115000"/>
              </a:lnSpc>
              <a:spcBef>
                <a:spcPts val="1333"/>
              </a:spcBef>
            </a:pPr>
            <a:r>
              <a:rPr lang="en" sz="1467" b="1" dirty="0">
                <a:solidFill>
                  <a:schemeClr val="dk1"/>
                </a:solidFill>
                <a:latin typeface="Calibri"/>
                <a:ea typeface="Calibri"/>
                <a:cs typeface="Calibri"/>
                <a:sym typeface="Calibri"/>
              </a:rPr>
              <a:t> </a:t>
            </a:r>
            <a:endParaRPr sz="1467" dirty="0">
              <a:solidFill>
                <a:schemeClr val="dk1"/>
              </a:solidFill>
              <a:latin typeface="Calibri"/>
              <a:ea typeface="Calibri"/>
              <a:cs typeface="Calibri"/>
              <a:sym typeface="Calibri"/>
            </a:endParaRPr>
          </a:p>
        </p:txBody>
      </p:sp>
      <p:sp>
        <p:nvSpPr>
          <p:cNvPr id="6" name="Google Shape;157;p25">
            <a:extLst>
              <a:ext uri="{FF2B5EF4-FFF2-40B4-BE49-F238E27FC236}">
                <a16:creationId xmlns:a16="http://schemas.microsoft.com/office/drawing/2014/main" id="{C45512AA-50A2-46E6-811A-23C4970A8B43}"/>
              </a:ext>
            </a:extLst>
          </p:cNvPr>
          <p:cNvSpPr txBox="1"/>
          <p:nvPr/>
        </p:nvSpPr>
        <p:spPr>
          <a:xfrm>
            <a:off x="122856" y="235021"/>
            <a:ext cx="4144862" cy="1615688"/>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121900" tIns="60933" rIns="121900" bIns="60933" anchor="t" anchorCtr="0">
            <a:noAutofit/>
          </a:bodyPr>
          <a:lstStyle/>
          <a:p>
            <a:r>
              <a:rPr lang="en" sz="2000" dirty="0">
                <a:solidFill>
                  <a:schemeClr val="dk1"/>
                </a:solidFill>
                <a:latin typeface="Comic Sans MS" panose="030F0702030302020204" pitchFamily="66" charset="0"/>
                <a:ea typeface="Calibri"/>
                <a:cs typeface="Calibri"/>
                <a:sym typeface="Calibri"/>
              </a:rPr>
              <a:t>Term: </a:t>
            </a:r>
            <a:r>
              <a:rPr lang="en-GB" sz="2000" dirty="0">
                <a:solidFill>
                  <a:schemeClr val="dk1"/>
                </a:solidFill>
                <a:latin typeface="Comic Sans MS" panose="030F0702030302020204" pitchFamily="66" charset="0"/>
                <a:ea typeface="Calibri"/>
                <a:cs typeface="Calibri"/>
                <a:sym typeface="Calibri"/>
              </a:rPr>
              <a:t>Two</a:t>
            </a:r>
            <a:endParaRPr sz="1400" dirty="0">
              <a:latin typeface="Comic Sans MS" panose="030F0702030302020204" pitchFamily="66" charset="0"/>
            </a:endParaRPr>
          </a:p>
          <a:p>
            <a:r>
              <a:rPr lang="en" sz="2000" dirty="0">
                <a:solidFill>
                  <a:schemeClr val="dk1"/>
                </a:solidFill>
                <a:latin typeface="Comic Sans MS" panose="030F0702030302020204" pitchFamily="66" charset="0"/>
                <a:ea typeface="Calibri"/>
                <a:cs typeface="Calibri"/>
                <a:sym typeface="Calibri"/>
              </a:rPr>
              <a:t>Year group: </a:t>
            </a:r>
            <a:r>
              <a:rPr lang="en-GB" sz="2000" dirty="0">
                <a:solidFill>
                  <a:schemeClr val="dk1"/>
                </a:solidFill>
                <a:latin typeface="Comic Sans MS" panose="030F0702030302020204" pitchFamily="66" charset="0"/>
                <a:ea typeface="Calibri"/>
                <a:cs typeface="Calibri"/>
                <a:sym typeface="Calibri"/>
              </a:rPr>
              <a:t>Eight</a:t>
            </a:r>
          </a:p>
          <a:p>
            <a:r>
              <a:rPr lang="en" sz="2000" dirty="0">
                <a:solidFill>
                  <a:schemeClr val="dk1"/>
                </a:solidFill>
                <a:latin typeface="Comic Sans MS" panose="030F0702030302020204" pitchFamily="66" charset="0"/>
                <a:ea typeface="Calibri"/>
                <a:cs typeface="Calibri"/>
                <a:sym typeface="Calibri"/>
              </a:rPr>
              <a:t>Subject: </a:t>
            </a:r>
            <a:r>
              <a:rPr lang="en-GB" sz="2000" dirty="0">
                <a:solidFill>
                  <a:schemeClr val="dk1"/>
                </a:solidFill>
                <a:latin typeface="Comic Sans MS" panose="030F0702030302020204" pitchFamily="66" charset="0"/>
                <a:ea typeface="Calibri"/>
                <a:cs typeface="Calibri"/>
                <a:sym typeface="Calibri"/>
              </a:rPr>
              <a:t>RE</a:t>
            </a:r>
            <a:endParaRPr sz="2000" dirty="0">
              <a:solidFill>
                <a:schemeClr val="dk1"/>
              </a:solidFill>
              <a:latin typeface="Comic Sans MS" panose="030F0702030302020204" pitchFamily="66" charset="0"/>
              <a:ea typeface="Calibri"/>
              <a:cs typeface="Calibri"/>
              <a:sym typeface="Calibri"/>
            </a:endParaRPr>
          </a:p>
          <a:p>
            <a:r>
              <a:rPr lang="en" sz="2000" dirty="0">
                <a:solidFill>
                  <a:schemeClr val="dk1"/>
                </a:solidFill>
                <a:latin typeface="Comic Sans MS" panose="030F0702030302020204" pitchFamily="66" charset="0"/>
                <a:ea typeface="Calibri"/>
                <a:cs typeface="Calibri"/>
                <a:sym typeface="Calibri"/>
              </a:rPr>
              <a:t>Topic: </a:t>
            </a:r>
            <a:r>
              <a:rPr lang="en-GB" sz="2000" dirty="0">
                <a:solidFill>
                  <a:schemeClr val="dk1"/>
                </a:solidFill>
                <a:latin typeface="Comic Sans MS" panose="030F0702030302020204" pitchFamily="66" charset="0"/>
                <a:ea typeface="Calibri"/>
                <a:cs typeface="Calibri"/>
                <a:sym typeface="Calibri"/>
              </a:rPr>
              <a:t>Catholic Social Teaching</a:t>
            </a:r>
            <a:endParaRPr sz="2000" dirty="0">
              <a:solidFill>
                <a:schemeClr val="dk1"/>
              </a:solidFill>
              <a:latin typeface="Comic Sans MS" panose="030F0702030302020204" pitchFamily="66" charset="0"/>
              <a:ea typeface="Calibri"/>
              <a:cs typeface="Calibri"/>
              <a:sym typeface="Calibri"/>
            </a:endParaRPr>
          </a:p>
        </p:txBody>
      </p:sp>
      <p:pic>
        <p:nvPicPr>
          <p:cNvPr id="7" name="Google Shape;158;p25">
            <a:extLst>
              <a:ext uri="{FF2B5EF4-FFF2-40B4-BE49-F238E27FC236}">
                <a16:creationId xmlns:a16="http://schemas.microsoft.com/office/drawing/2014/main" id="{024EDCE7-1B62-42CC-B8B1-E6FF453D122F}"/>
              </a:ext>
            </a:extLst>
          </p:cNvPr>
          <p:cNvPicPr preferRelativeResize="0"/>
          <p:nvPr/>
        </p:nvPicPr>
        <p:blipFill rotWithShape="1">
          <a:blip r:embed="rId2">
            <a:alphaModFix/>
          </a:blip>
          <a:srcRect/>
          <a:stretch/>
        </p:blipFill>
        <p:spPr>
          <a:xfrm>
            <a:off x="11361947" y="93101"/>
            <a:ext cx="707197" cy="743776"/>
          </a:xfrm>
          <a:prstGeom prst="rect">
            <a:avLst/>
          </a:prstGeom>
          <a:noFill/>
          <a:ln>
            <a:noFill/>
          </a:ln>
        </p:spPr>
      </p:pic>
      <p:graphicFrame>
        <p:nvGraphicFramePr>
          <p:cNvPr id="8" name="Table 7">
            <a:extLst>
              <a:ext uri="{FF2B5EF4-FFF2-40B4-BE49-F238E27FC236}">
                <a16:creationId xmlns:a16="http://schemas.microsoft.com/office/drawing/2014/main" id="{AC8A9D6B-0652-4384-B06B-9DFA9445341C}"/>
              </a:ext>
            </a:extLst>
          </p:cNvPr>
          <p:cNvGraphicFramePr>
            <a:graphicFrameLocks noGrp="1"/>
          </p:cNvGraphicFramePr>
          <p:nvPr>
            <p:extLst>
              <p:ext uri="{D42A27DB-BD31-4B8C-83A1-F6EECF244321}">
                <p14:modId xmlns:p14="http://schemas.microsoft.com/office/powerpoint/2010/main" val="497657126"/>
              </p:ext>
            </p:extLst>
          </p:nvPr>
        </p:nvGraphicFramePr>
        <p:xfrm>
          <a:off x="1033168" y="1953249"/>
          <a:ext cx="10975663" cy="4941666"/>
        </p:xfrm>
        <a:graphic>
          <a:graphicData uri="http://schemas.openxmlformats.org/drawingml/2006/table">
            <a:tbl>
              <a:tblPr firstRow="1" bandRow="1"/>
              <a:tblGrid>
                <a:gridCol w="3092265">
                  <a:extLst>
                    <a:ext uri="{9D8B030D-6E8A-4147-A177-3AD203B41FA5}">
                      <a16:colId xmlns:a16="http://schemas.microsoft.com/office/drawing/2014/main" val="1336307913"/>
                    </a:ext>
                  </a:extLst>
                </a:gridCol>
                <a:gridCol w="4045057">
                  <a:extLst>
                    <a:ext uri="{9D8B030D-6E8A-4147-A177-3AD203B41FA5}">
                      <a16:colId xmlns:a16="http://schemas.microsoft.com/office/drawing/2014/main" val="30032842"/>
                    </a:ext>
                  </a:extLst>
                </a:gridCol>
                <a:gridCol w="3838341">
                  <a:extLst>
                    <a:ext uri="{9D8B030D-6E8A-4147-A177-3AD203B41FA5}">
                      <a16:colId xmlns:a16="http://schemas.microsoft.com/office/drawing/2014/main" val="187179454"/>
                    </a:ext>
                  </a:extLst>
                </a:gridCol>
              </a:tblGrid>
              <a:tr h="823649">
                <a:tc>
                  <a:txBody>
                    <a:bodyPr/>
                    <a:lstStyle/>
                    <a:p>
                      <a:pPr algn="ctr"/>
                      <a:r>
                        <a:rPr lang="en-GB" sz="2400" dirty="0">
                          <a:solidFill>
                            <a:schemeClr val="tx1"/>
                          </a:solidFill>
                          <a:latin typeface="Comic Sans MS" panose="030F0702030302020204" pitchFamily="66" charset="0"/>
                        </a:rPr>
                        <a:t>Home learning activity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r>
                        <a:rPr lang="en-GB" sz="2400" dirty="0">
                          <a:solidFill>
                            <a:schemeClr val="tx1"/>
                          </a:solidFill>
                          <a:latin typeface="Comic Sans MS" panose="030F0702030302020204" pitchFamily="66" charset="0"/>
                        </a:rPr>
                        <a:t>Instructions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algn="ctr"/>
                      <a:r>
                        <a:rPr lang="en-GB" sz="2400" dirty="0">
                          <a:solidFill>
                            <a:schemeClr val="tx1"/>
                          </a:solidFill>
                          <a:latin typeface="Comic Sans MS" panose="030F0702030302020204" pitchFamily="66" charset="0"/>
                        </a:rPr>
                        <a:t>Support strategies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871885437"/>
                  </a:ext>
                </a:extLst>
              </a:tr>
              <a:tr h="76481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100" b="1" dirty="0">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b="1" dirty="0">
                          <a:latin typeface="Comic Sans MS" panose="030F0702030302020204" pitchFamily="66" charset="0"/>
                        </a:rPr>
                        <a:t>What are the Catholic beliefs about Catholic Social Teaching?</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100" dirty="0">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omic Sans MS" panose="030F0702030302020204" pitchFamily="66" charset="0"/>
                        </a:rPr>
                        <a:t>Written task: Explain the importance of Catholic Social Teaching for Catholics. Write a response to this question in the form of two PEEL paragraphs. Each paragraph needs to be on a different factor.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171450" indent="-171450" algn="l">
                        <a:buFontTx/>
                        <a:buChar char="-"/>
                      </a:pPr>
                      <a:r>
                        <a:rPr lang="en-GB" sz="1100" dirty="0">
                          <a:latin typeface="Comic Sans MS" panose="030F0702030302020204" pitchFamily="66" charset="0"/>
                        </a:rPr>
                        <a:t>Classwork information sheets to be used.</a:t>
                      </a:r>
                    </a:p>
                    <a:p>
                      <a:pPr marL="171450" indent="-171450" algn="l">
                        <a:buFontTx/>
                        <a:buChar char="-"/>
                      </a:pPr>
                      <a:r>
                        <a:rPr lang="en-GB" sz="1100" dirty="0">
                          <a:latin typeface="Comic Sans MS" panose="030F0702030302020204" pitchFamily="66" charset="0"/>
                        </a:rPr>
                        <a:t>Sentence starters.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540216112"/>
                  </a:ext>
                </a:extLst>
              </a:tr>
              <a:tr h="108839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100" b="1" dirty="0">
                        <a:solidFill>
                          <a:schemeClr val="dk1"/>
                        </a:solidFill>
                        <a:latin typeface="Comic Sans MS" panose="030F0702030302020204" pitchFamily="66"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b="1" dirty="0">
                          <a:solidFill>
                            <a:schemeClr val="dk1"/>
                          </a:solidFill>
                          <a:latin typeface="Comic Sans MS" panose="030F0702030302020204" pitchFamily="66" charset="0"/>
                          <a:sym typeface="Comic Sans MS"/>
                        </a:rPr>
                        <a:t>Research task on a Catholic charity</a:t>
                      </a:r>
                      <a:endParaRPr lang="en-GB" sz="1100" b="1" dirty="0">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100" b="1"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latin typeface="Comic Sans MS" panose="030F0702030302020204" pitchFamily="66" charset="0"/>
                        </a:rPr>
                        <a:t>Design a leaflet by investigating the work of a Catholic Charity. Information to include: where the charity operates, how it operates, the functions the charity performs and how the function link with Catholic Social Teaching</a:t>
                      </a:r>
                    </a:p>
                    <a:p>
                      <a:pPr algn="ctr"/>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285750" indent="-285750" algn="l">
                        <a:buFontTx/>
                        <a:buChar char="-"/>
                      </a:pPr>
                      <a:r>
                        <a:rPr lang="en-GB" sz="1100" dirty="0">
                          <a:latin typeface="Comic Sans MS" panose="030F0702030302020204" pitchFamily="66" charset="0"/>
                        </a:rPr>
                        <a:t>Classwork information sheets to be used</a:t>
                      </a:r>
                    </a:p>
                    <a:p>
                      <a:pPr marL="285750" indent="-285750" algn="l">
                        <a:buFontTx/>
                        <a:buChar char="-"/>
                      </a:pPr>
                      <a:r>
                        <a:rPr lang="en-GB" sz="1100" dirty="0">
                          <a:latin typeface="Comic Sans MS" panose="030F0702030302020204" pitchFamily="66" charset="0"/>
                        </a:rPr>
                        <a:t>Internet RE resources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662836048"/>
                  </a:ext>
                </a:extLst>
              </a:tr>
              <a:tr h="92660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100" b="1" dirty="0">
                        <a:solidFill>
                          <a:schemeClr val="dk1"/>
                        </a:solidFill>
                        <a:latin typeface="Comic Sans MS" panose="030F0702030302020204" pitchFamily="66"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b="1" dirty="0">
                          <a:solidFill>
                            <a:schemeClr val="dk1"/>
                          </a:solidFill>
                          <a:latin typeface="Comic Sans MS" panose="030F0702030302020204" pitchFamily="66" charset="0"/>
                          <a:sym typeface="Comic Sans MS"/>
                        </a:rPr>
                        <a:t>What is Stewardship and why is it important to Catholics?</a:t>
                      </a:r>
                      <a:endParaRPr lang="en-GB" sz="1100" b="1"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omic Sans MS" panose="030F0702030302020204" pitchFamily="66" charset="0"/>
                        </a:rPr>
                        <a:t>Using the information given, you will be creating an informative poster about the importance of Stewardship. Research the environmental problems the world faces and how stewardship should help combat these problems.</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171450" indent="-171450" algn="l">
                        <a:buFontTx/>
                        <a:buChar char="-"/>
                      </a:pPr>
                      <a:r>
                        <a:rPr lang="en-GB" sz="1100" dirty="0">
                          <a:latin typeface="Comic Sans MS" panose="030F0702030302020204" pitchFamily="66" charset="0"/>
                        </a:rPr>
                        <a:t>Classwork information sheets to be used</a:t>
                      </a:r>
                    </a:p>
                    <a:p>
                      <a:pPr marL="171450" indent="-171450" algn="l">
                        <a:buFontTx/>
                        <a:buChar char="-"/>
                      </a:pPr>
                      <a:r>
                        <a:rPr lang="en-GB" sz="1100" dirty="0">
                          <a:latin typeface="Comic Sans MS" panose="030F0702030302020204" pitchFamily="66" charset="0"/>
                        </a:rPr>
                        <a:t>Useful research websites to be given</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060830781"/>
                  </a:ext>
                </a:extLst>
              </a:tr>
              <a:tr h="1040226">
                <a:tc>
                  <a:txBody>
                    <a:bodyPr/>
                    <a:lstStyle/>
                    <a:p>
                      <a:pPr algn="ctr"/>
                      <a:endParaRPr lang="en-GB" sz="1100" b="1" dirty="0">
                        <a:latin typeface="Comic Sans MS" panose="030F0702030302020204" pitchFamily="66" charset="0"/>
                      </a:endParaRPr>
                    </a:p>
                    <a:p>
                      <a:pPr algn="ctr"/>
                      <a:r>
                        <a:rPr lang="en-GB" sz="1100" b="1" dirty="0">
                          <a:latin typeface="Comic Sans MS" panose="030F0702030302020204" pitchFamily="66" charset="0"/>
                        </a:rPr>
                        <a:t>What are Human Rights and why are they important?</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100" b="0" i="0" u="none" strike="noStrike" kern="1200" cap="none" spc="0" normalizeH="0" baseline="0" noProof="0" dirty="0">
                          <a:ln>
                            <a:noFill/>
                          </a:ln>
                          <a:solidFill>
                            <a:prstClr val="black"/>
                          </a:solidFill>
                          <a:effectLst/>
                          <a:uLnTx/>
                          <a:uFillTx/>
                          <a:latin typeface="Comic Sans MS" panose="030F0702030302020204" pitchFamily="66" charset="0"/>
                          <a:ea typeface="Calibri"/>
                          <a:cs typeface="Calibri"/>
                          <a:sym typeface="Arial"/>
                        </a:rPr>
                        <a:t>Using the information provided rank the human rights you have been given and write a justification for each one. Using the information in class as </a:t>
                      </a:r>
                      <a:r>
                        <a:rPr kumimoji="0" lang="en-GB" sz="1100" b="0" i="0" u="none" strike="noStrike" kern="1200" cap="none" spc="0" normalizeH="0" baseline="0" noProof="0">
                          <a:ln>
                            <a:noFill/>
                          </a:ln>
                          <a:solidFill>
                            <a:prstClr val="black"/>
                          </a:solidFill>
                          <a:effectLst/>
                          <a:uLnTx/>
                          <a:uFillTx/>
                          <a:latin typeface="Comic Sans MS" panose="030F0702030302020204" pitchFamily="66" charset="0"/>
                          <a:ea typeface="Calibri"/>
                          <a:cs typeface="Calibri"/>
                          <a:sym typeface="Arial"/>
                        </a:rPr>
                        <a:t>a guide.</a:t>
                      </a:r>
                      <a:endParaRPr kumimoji="0" lang="en-GB" sz="1100" b="0" i="0" u="none" strike="noStrike" kern="1200" cap="none" spc="0" normalizeH="0" baseline="0" noProof="0" dirty="0">
                        <a:ln>
                          <a:noFill/>
                        </a:ln>
                        <a:solidFill>
                          <a:prstClr val="black"/>
                        </a:solidFill>
                        <a:effectLst/>
                        <a:uLnTx/>
                        <a:uFillTx/>
                        <a:latin typeface="Comic Sans MS" panose="030F0702030302020204" pitchFamily="66" charset="0"/>
                        <a:ea typeface="Calibri"/>
                        <a:cs typeface="Calibri"/>
                        <a:sym typeface="Arial"/>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285750" indent="-285750" algn="l">
                        <a:buFontTx/>
                        <a:buChar char="-"/>
                      </a:pPr>
                      <a:r>
                        <a:rPr lang="en-GB" sz="1100" dirty="0">
                          <a:latin typeface="Comic Sans MS" panose="030F0702030302020204" pitchFamily="66" charset="0"/>
                        </a:rPr>
                        <a:t>Classwork information sheets to be used.</a:t>
                      </a:r>
                    </a:p>
                    <a:p>
                      <a:pPr marL="285750" indent="-285750" algn="l">
                        <a:buFontTx/>
                        <a:buChar char="-"/>
                      </a:pPr>
                      <a:r>
                        <a:rPr lang="en-GB" sz="1100" dirty="0">
                          <a:latin typeface="Comic Sans MS" panose="030F0702030302020204" pitchFamily="66" charset="0"/>
                        </a:rPr>
                        <a:t>Modelled answer in lesson.</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082839339"/>
                  </a:ext>
                </a:extLst>
              </a:tr>
            </a:tbl>
          </a:graphicData>
        </a:graphic>
      </p:graphicFrame>
      <p:sp>
        <p:nvSpPr>
          <p:cNvPr id="14" name="TextBox 13">
            <a:extLst>
              <a:ext uri="{FF2B5EF4-FFF2-40B4-BE49-F238E27FC236}">
                <a16:creationId xmlns:a16="http://schemas.microsoft.com/office/drawing/2014/main" id="{212696F8-5F6D-4279-B592-66BB3B2156F0}"/>
              </a:ext>
            </a:extLst>
          </p:cNvPr>
          <p:cNvSpPr txBox="1"/>
          <p:nvPr/>
        </p:nvSpPr>
        <p:spPr>
          <a:xfrm>
            <a:off x="182041" y="2757676"/>
            <a:ext cx="666307" cy="995209"/>
          </a:xfrm>
          <a:prstGeom prst="rect">
            <a:avLst/>
          </a:prstGeom>
          <a:noFill/>
        </p:spPr>
        <p:txBody>
          <a:bodyPr wrap="square" rtlCol="0">
            <a:spAutoFit/>
          </a:bodyPr>
          <a:lstStyle/>
          <a:p>
            <a:r>
              <a:rPr lang="en-GB" sz="5867" b="1" dirty="0">
                <a:latin typeface="Comic Sans MS" panose="030F0702030302020204" pitchFamily="66" charset="0"/>
              </a:rPr>
              <a:t>1</a:t>
            </a:r>
          </a:p>
        </p:txBody>
      </p:sp>
      <p:sp>
        <p:nvSpPr>
          <p:cNvPr id="16" name="TextBox 15">
            <a:extLst>
              <a:ext uri="{FF2B5EF4-FFF2-40B4-BE49-F238E27FC236}">
                <a16:creationId xmlns:a16="http://schemas.microsoft.com/office/drawing/2014/main" id="{68846DFC-B5B8-4B2D-BEDA-CE7EC60FDB28}"/>
              </a:ext>
            </a:extLst>
          </p:cNvPr>
          <p:cNvSpPr txBox="1"/>
          <p:nvPr/>
        </p:nvSpPr>
        <p:spPr>
          <a:xfrm>
            <a:off x="182038" y="3722352"/>
            <a:ext cx="666307" cy="995209"/>
          </a:xfrm>
          <a:prstGeom prst="rect">
            <a:avLst/>
          </a:prstGeom>
          <a:noFill/>
        </p:spPr>
        <p:txBody>
          <a:bodyPr wrap="square" rtlCol="0">
            <a:spAutoFit/>
          </a:bodyPr>
          <a:lstStyle/>
          <a:p>
            <a:r>
              <a:rPr lang="en-GB" sz="5867" b="1" dirty="0">
                <a:latin typeface="Comic Sans MS" panose="030F0702030302020204" pitchFamily="66" charset="0"/>
              </a:rPr>
              <a:t>2</a:t>
            </a:r>
          </a:p>
        </p:txBody>
      </p:sp>
      <p:sp>
        <p:nvSpPr>
          <p:cNvPr id="17" name="TextBox 16">
            <a:extLst>
              <a:ext uri="{FF2B5EF4-FFF2-40B4-BE49-F238E27FC236}">
                <a16:creationId xmlns:a16="http://schemas.microsoft.com/office/drawing/2014/main" id="{CE4ADE78-BB78-45AB-8235-FF3D7E7BEC23}"/>
              </a:ext>
            </a:extLst>
          </p:cNvPr>
          <p:cNvSpPr txBox="1"/>
          <p:nvPr/>
        </p:nvSpPr>
        <p:spPr>
          <a:xfrm>
            <a:off x="182039" y="4687027"/>
            <a:ext cx="666307" cy="995209"/>
          </a:xfrm>
          <a:prstGeom prst="rect">
            <a:avLst/>
          </a:prstGeom>
          <a:noFill/>
        </p:spPr>
        <p:txBody>
          <a:bodyPr wrap="square" rtlCol="0">
            <a:spAutoFit/>
          </a:bodyPr>
          <a:lstStyle/>
          <a:p>
            <a:r>
              <a:rPr lang="en-GB" sz="5867" b="1" dirty="0">
                <a:latin typeface="Comic Sans MS" panose="030F0702030302020204" pitchFamily="66" charset="0"/>
              </a:rPr>
              <a:t>3</a:t>
            </a:r>
          </a:p>
        </p:txBody>
      </p:sp>
      <p:sp>
        <p:nvSpPr>
          <p:cNvPr id="18" name="TextBox 17">
            <a:extLst>
              <a:ext uri="{FF2B5EF4-FFF2-40B4-BE49-F238E27FC236}">
                <a16:creationId xmlns:a16="http://schemas.microsoft.com/office/drawing/2014/main" id="{6273A7FC-E4EA-404D-B608-5AB17F282A88}"/>
              </a:ext>
            </a:extLst>
          </p:cNvPr>
          <p:cNvSpPr txBox="1"/>
          <p:nvPr/>
        </p:nvSpPr>
        <p:spPr>
          <a:xfrm>
            <a:off x="182040" y="5624528"/>
            <a:ext cx="666307" cy="995209"/>
          </a:xfrm>
          <a:prstGeom prst="rect">
            <a:avLst/>
          </a:prstGeom>
          <a:noFill/>
        </p:spPr>
        <p:txBody>
          <a:bodyPr wrap="square" rtlCol="0">
            <a:spAutoFit/>
          </a:bodyPr>
          <a:lstStyle/>
          <a:p>
            <a:r>
              <a:rPr lang="en-GB" sz="5867" b="1" dirty="0">
                <a:latin typeface="Comic Sans MS" panose="030F0702030302020204" pitchFamily="66" charset="0"/>
              </a:rPr>
              <a:t>4</a:t>
            </a:r>
          </a:p>
        </p:txBody>
      </p:sp>
    </p:spTree>
    <p:extLst>
      <p:ext uri="{BB962C8B-B14F-4D97-AF65-F5344CB8AC3E}">
        <p14:creationId xmlns:p14="http://schemas.microsoft.com/office/powerpoint/2010/main" val="60530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7074</TotalTime>
  <Words>271</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Drozd</dc:creator>
  <cp:lastModifiedBy>Rory Lawton</cp:lastModifiedBy>
  <cp:revision>10</cp:revision>
  <dcterms:created xsi:type="dcterms:W3CDTF">2023-07-07T13:24:17Z</dcterms:created>
  <dcterms:modified xsi:type="dcterms:W3CDTF">2023-12-14T11:56:12Z</dcterms:modified>
</cp:coreProperties>
</file>