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12/12/2023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12/12/2023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326903" y="784900"/>
            <a:ext cx="7681928" cy="951135"/>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600" dirty="0">
                <a:solidFill>
                  <a:schemeClr val="dk1"/>
                </a:solidFill>
                <a:latin typeface="Gill Sans MT" panose="020B0502020104020203" pitchFamily="34" charset="0"/>
                <a:ea typeface="Comic Sans MS"/>
                <a:cs typeface="Comic Sans MS"/>
                <a:sym typeface="Comic Sans MS"/>
              </a:rPr>
              <a:t>This task menu shows what the students will be doing for each homework. The homework is designed to ensure students are refining skills that are important to history such as source analysis, extended writing and making a judgement based on evidence.</a:t>
            </a:r>
            <a:endParaRPr lang="en-GB" sz="2000" dirty="0">
              <a:latin typeface="Gill Sans MT" panose="020B0502020104020203" pitchFamily="34" charset="0"/>
            </a:endParaRPr>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algn="ctr">
              <a:lnSpc>
                <a:spcPct val="115000"/>
              </a:lnSpc>
            </a:pPr>
            <a:r>
              <a:rPr lang="en-GB" sz="3600" dirty="0">
                <a:solidFill>
                  <a:schemeClr val="dk1"/>
                </a:solidFill>
                <a:latin typeface="Gill Sans MT" panose="020B0502020104020203" pitchFamily="34" charset="0"/>
                <a:cs typeface="Calibri"/>
                <a:sym typeface="Comic Sans MS"/>
              </a:rPr>
              <a:t>History ‘Home Learning’</a:t>
            </a:r>
            <a:endParaRPr sz="3600" dirty="0">
              <a:solidFill>
                <a:schemeClr val="dk1"/>
              </a:solidFill>
              <a:latin typeface="Gill Sans MT" panose="020B0502020104020203" pitchFamily="34" charset="0"/>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350721"/>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Gill Sans MT" panose="020B0502020104020203" pitchFamily="34" charset="0"/>
                <a:ea typeface="Calibri"/>
                <a:cs typeface="Calibri"/>
                <a:sym typeface="Calibri"/>
              </a:rPr>
              <a:t>Term: </a:t>
            </a:r>
            <a:r>
              <a:rPr lang="en-GB" sz="2000" dirty="0">
                <a:solidFill>
                  <a:schemeClr val="dk1"/>
                </a:solidFill>
                <a:latin typeface="Gill Sans MT" panose="020B0502020104020203" pitchFamily="34" charset="0"/>
                <a:ea typeface="Calibri"/>
                <a:cs typeface="Calibri"/>
                <a:sym typeface="Calibri"/>
              </a:rPr>
              <a:t>Two</a:t>
            </a:r>
            <a:endParaRPr sz="1400" dirty="0">
              <a:latin typeface="Gill Sans MT" panose="020B0502020104020203" pitchFamily="34" charset="0"/>
            </a:endParaRPr>
          </a:p>
          <a:p>
            <a:r>
              <a:rPr lang="en" sz="2000" dirty="0">
                <a:solidFill>
                  <a:schemeClr val="dk1"/>
                </a:solidFill>
                <a:latin typeface="Gill Sans MT" panose="020B0502020104020203" pitchFamily="34" charset="0"/>
                <a:ea typeface="Calibri"/>
                <a:cs typeface="Calibri"/>
                <a:sym typeface="Calibri"/>
              </a:rPr>
              <a:t>Year </a:t>
            </a:r>
            <a:r>
              <a:rPr lang="en-GB" sz="2000" dirty="0">
                <a:solidFill>
                  <a:schemeClr val="dk1"/>
                </a:solidFill>
                <a:latin typeface="Gill Sans MT" panose="020B0502020104020203" pitchFamily="34" charset="0"/>
                <a:ea typeface="Calibri"/>
                <a:cs typeface="Calibri"/>
                <a:sym typeface="Calibri"/>
              </a:rPr>
              <a:t>G</a:t>
            </a:r>
            <a:r>
              <a:rPr lang="en" sz="2000" dirty="0">
                <a:solidFill>
                  <a:schemeClr val="dk1"/>
                </a:solidFill>
                <a:latin typeface="Gill Sans MT" panose="020B0502020104020203" pitchFamily="34" charset="0"/>
                <a:ea typeface="Calibri"/>
                <a:cs typeface="Calibri"/>
                <a:sym typeface="Calibri"/>
              </a:rPr>
              <a:t>roup: </a:t>
            </a:r>
            <a:r>
              <a:rPr lang="en-GB" sz="2000" dirty="0">
                <a:solidFill>
                  <a:schemeClr val="dk1"/>
                </a:solidFill>
                <a:latin typeface="Gill Sans MT" panose="020B0502020104020203" pitchFamily="34" charset="0"/>
                <a:ea typeface="Calibri"/>
                <a:cs typeface="Calibri"/>
                <a:sym typeface="Calibri"/>
              </a:rPr>
              <a:t>Eight </a:t>
            </a:r>
          </a:p>
          <a:p>
            <a:r>
              <a:rPr lang="en" sz="2000" dirty="0">
                <a:solidFill>
                  <a:schemeClr val="dk1"/>
                </a:solidFill>
                <a:latin typeface="Gill Sans MT" panose="020B0502020104020203" pitchFamily="34" charset="0"/>
                <a:ea typeface="Calibri"/>
                <a:cs typeface="Calibri"/>
                <a:sym typeface="Calibri"/>
              </a:rPr>
              <a:t>Subject: </a:t>
            </a:r>
            <a:r>
              <a:rPr lang="en-GB" sz="2000" dirty="0">
                <a:solidFill>
                  <a:schemeClr val="dk1"/>
                </a:solidFill>
                <a:latin typeface="Gill Sans MT" panose="020B0502020104020203" pitchFamily="34" charset="0"/>
                <a:ea typeface="Calibri"/>
                <a:cs typeface="Calibri"/>
                <a:sym typeface="Calibri"/>
              </a:rPr>
              <a:t>History</a:t>
            </a:r>
            <a:endParaRPr sz="2000" dirty="0">
              <a:solidFill>
                <a:schemeClr val="dk1"/>
              </a:solidFill>
              <a:latin typeface="Gill Sans MT" panose="020B0502020104020203" pitchFamily="34" charset="0"/>
              <a:ea typeface="Calibri"/>
              <a:cs typeface="Calibri"/>
              <a:sym typeface="Calibri"/>
            </a:endParaRPr>
          </a:p>
          <a:p>
            <a:r>
              <a:rPr lang="en" sz="2000" dirty="0">
                <a:solidFill>
                  <a:schemeClr val="dk1"/>
                </a:solidFill>
                <a:latin typeface="Gill Sans MT" panose="020B0502020104020203" pitchFamily="34" charset="0"/>
                <a:ea typeface="Calibri"/>
                <a:cs typeface="Calibri"/>
                <a:sym typeface="Calibri"/>
              </a:rPr>
              <a:t>Topic: </a:t>
            </a:r>
            <a:r>
              <a:rPr lang="en-GB" sz="2000" dirty="0">
                <a:solidFill>
                  <a:schemeClr val="dk1"/>
                </a:solidFill>
                <a:latin typeface="Gill Sans MT" panose="020B0502020104020203" pitchFamily="34" charset="0"/>
                <a:ea typeface="Calibri"/>
                <a:cs typeface="Calibri"/>
                <a:sym typeface="Calibri"/>
              </a:rPr>
              <a:t>Conflict in the 20</a:t>
            </a:r>
            <a:r>
              <a:rPr lang="en-GB" sz="2000" baseline="30000" dirty="0">
                <a:solidFill>
                  <a:schemeClr val="dk1"/>
                </a:solidFill>
                <a:latin typeface="Gill Sans MT" panose="020B0502020104020203" pitchFamily="34" charset="0"/>
                <a:ea typeface="Calibri"/>
                <a:cs typeface="Calibri"/>
                <a:sym typeface="Calibri"/>
              </a:rPr>
              <a:t>th</a:t>
            </a:r>
            <a:r>
              <a:rPr lang="en-GB" sz="2000" dirty="0">
                <a:solidFill>
                  <a:schemeClr val="dk1"/>
                </a:solidFill>
                <a:latin typeface="Gill Sans MT" panose="020B0502020104020203" pitchFamily="34" charset="0"/>
                <a:ea typeface="Calibri"/>
                <a:cs typeface="Calibri"/>
                <a:sym typeface="Calibri"/>
              </a:rPr>
              <a:t> Century</a:t>
            </a:r>
            <a:endParaRPr sz="2000" dirty="0">
              <a:solidFill>
                <a:schemeClr val="dk1"/>
              </a:solidFill>
              <a:latin typeface="Gill Sans MT" panose="020B0502020104020203" pitchFamily="34"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2398811798"/>
              </p:ext>
            </p:extLst>
          </p:nvPr>
        </p:nvGraphicFramePr>
        <p:xfrm>
          <a:off x="1060174" y="1758221"/>
          <a:ext cx="10948657" cy="4942067"/>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800" dirty="0">
                          <a:solidFill>
                            <a:schemeClr val="tx1"/>
                          </a:solidFill>
                          <a:latin typeface="Gill Sans MT" panose="020B0502020104020203" pitchFamily="34"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2800" dirty="0">
                          <a:solidFill>
                            <a:schemeClr val="tx1"/>
                          </a:solidFill>
                          <a:latin typeface="Gill Sans MT" panose="020B0502020104020203" pitchFamily="34"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GB" sz="2800" dirty="0">
                          <a:solidFill>
                            <a:schemeClr val="tx1"/>
                          </a:solidFill>
                          <a:latin typeface="Gill Sans MT" panose="020B0502020104020203" pitchFamily="34"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900" b="1" dirty="0">
                        <a:solidFill>
                          <a:schemeClr val="dk1"/>
                        </a:solidFill>
                        <a:latin typeface="Gill Sans MT" panose="020B0502020104020203" pitchFamily="34"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dirty="0">
                          <a:solidFill>
                            <a:schemeClr val="dk1"/>
                          </a:solidFill>
                          <a:latin typeface="Gill Sans MT" panose="020B0502020104020203" pitchFamily="34" charset="0"/>
                          <a:ea typeface="Comic Sans MS"/>
                          <a:cs typeface="Comic Sans MS"/>
                          <a:sym typeface="Comic Sans MS"/>
                        </a:rPr>
                        <a:t>Assassination Newspaper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600" dirty="0">
                          <a:latin typeface="Gill Sans MT" panose="020B0502020104020203" pitchFamily="34" charset="0"/>
                        </a:rPr>
                        <a:t>Students to design a front page reporting in the assassination of Archduke Franz Ferdinand in 1914, including events and consequences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dirty="0">
                          <a:latin typeface="Gill Sans MT" panose="020B0502020104020203" pitchFamily="34" charset="0"/>
                        </a:rPr>
                        <a:t>Classwork books</a:t>
                      </a:r>
                    </a:p>
                    <a:p>
                      <a:pPr marL="171450" indent="-171450" algn="l">
                        <a:buFontTx/>
                        <a:buChar char="-"/>
                      </a:pPr>
                      <a:r>
                        <a:rPr lang="en-GB" sz="1200" dirty="0">
                          <a:latin typeface="Gill Sans MT" panose="020B0502020104020203" pitchFamily="34" charset="0"/>
                        </a:rPr>
                        <a:t>Newspaper writing frame</a:t>
                      </a:r>
                    </a:p>
                    <a:p>
                      <a:pPr marL="171450" indent="-171450" algn="l">
                        <a:buFontTx/>
                        <a:buChar char="-"/>
                      </a:pPr>
                      <a:r>
                        <a:rPr lang="en-GB" sz="1200" dirty="0">
                          <a:latin typeface="Gill Sans MT" panose="020B0502020104020203" pitchFamily="34" charset="0"/>
                        </a:rPr>
                        <a:t>Online or on paper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600" b="1" kern="1200" dirty="0">
                        <a:solidFill>
                          <a:schemeClr val="dk1"/>
                        </a:solidFill>
                        <a:latin typeface="Gill Sans MT" panose="020B0502020104020203" pitchFamily="34"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b="1" kern="1200" dirty="0">
                          <a:solidFill>
                            <a:schemeClr val="dk1"/>
                          </a:solidFill>
                          <a:latin typeface="Gill Sans MT" panose="020B0502020104020203" pitchFamily="34" charset="0"/>
                          <a:ea typeface="Comic Sans MS"/>
                          <a:cs typeface="Comic Sans MS"/>
                          <a:sym typeface="Comic Sans MS"/>
                        </a:rPr>
                        <a:t>Democracy Speech</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GB" sz="1600" dirty="0">
                          <a:latin typeface="Gill Sans MT" panose="020B0502020104020203" pitchFamily="34" charset="0"/>
                        </a:rPr>
                        <a:t>Students to write a speech attacking either Russian Communism or German Fascism, whilst defending democracy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dirty="0">
                          <a:latin typeface="Gill Sans MT" panose="020B0502020104020203" pitchFamily="34" charset="0"/>
                        </a:rPr>
                        <a:t>Classwork books</a:t>
                      </a:r>
                    </a:p>
                    <a:p>
                      <a:pPr marL="171450" indent="-171450" algn="l">
                        <a:buFontTx/>
                        <a:buChar char="-"/>
                      </a:pPr>
                      <a:r>
                        <a:rPr lang="en-GB" sz="1200" dirty="0">
                          <a:latin typeface="Gill Sans MT" panose="020B0502020104020203" pitchFamily="34" charset="0"/>
                        </a:rPr>
                        <a:t>Classwork </a:t>
                      </a:r>
                    </a:p>
                    <a:p>
                      <a:pPr marL="171450" indent="-171450" algn="l">
                        <a:buFontTx/>
                        <a:buChar char="-"/>
                      </a:pPr>
                      <a:r>
                        <a:rPr lang="en-GB" sz="1200" dirty="0">
                          <a:latin typeface="Gill Sans MT" panose="020B0502020104020203" pitchFamily="34" charset="0"/>
                        </a:rPr>
                        <a:t>Online research </a:t>
                      </a:r>
                    </a:p>
                    <a:p>
                      <a:pPr marL="171450" indent="-171450" algn="l">
                        <a:buFontTx/>
                        <a:buChar char="-"/>
                      </a:pPr>
                      <a:endParaRPr lang="en-GB" sz="900" dirty="0">
                        <a:latin typeface="Gill Sans MT" panose="020B0502020104020203"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62836048"/>
                  </a:ext>
                </a:extLst>
              </a:tr>
              <a:tr h="10930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kern="1200" dirty="0">
                        <a:solidFill>
                          <a:schemeClr val="dk1"/>
                        </a:solidFill>
                        <a:latin typeface="Gill Sans MT" panose="020B0502020104020203" pitchFamily="34" charset="0"/>
                        <a:sym typeface="Comic Sans M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Gill Sans MT" panose="020B0502020104020203" pitchFamily="34" charset="0"/>
                          <a:sym typeface="Comic Sans MS"/>
                        </a:rPr>
                        <a:t>Trench Diary</a:t>
                      </a:r>
                      <a:endParaRPr lang="en-GB" sz="1600" b="1" kern="1200" dirty="0">
                        <a:solidFill>
                          <a:schemeClr val="dk1"/>
                        </a:solidFill>
                        <a:latin typeface="Gill Sans MT" panose="020B0502020104020203"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kern="1200" dirty="0">
                          <a:solidFill>
                            <a:schemeClr val="tx1"/>
                          </a:solidFill>
                          <a:latin typeface="Gill Sans MT" panose="020B0502020104020203" pitchFamily="34" charset="0"/>
                          <a:ea typeface="+mn-ea"/>
                          <a:cs typeface="+mn-cs"/>
                        </a:rPr>
                        <a:t>Students to use all that they have learned to write 3-5 diary extracts from the World War One trenches.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kern="1200" dirty="0">
                          <a:solidFill>
                            <a:schemeClr val="tx1"/>
                          </a:solidFill>
                          <a:latin typeface="Gill Sans MT" panose="020B0502020104020203" pitchFamily="34" charset="0"/>
                          <a:ea typeface="+mn-ea"/>
                          <a:cs typeface="+mn-cs"/>
                        </a:rPr>
                        <a:t>Classwork books</a:t>
                      </a:r>
                    </a:p>
                    <a:p>
                      <a:pPr marL="171450" indent="-171450" algn="l">
                        <a:buFontTx/>
                        <a:buChar char="-"/>
                      </a:pPr>
                      <a:r>
                        <a:rPr lang="en-GB" sz="1200" kern="1200" dirty="0">
                          <a:solidFill>
                            <a:schemeClr val="tx1"/>
                          </a:solidFill>
                          <a:latin typeface="Gill Sans MT" panose="020B0502020104020203" pitchFamily="34" charset="0"/>
                          <a:ea typeface="+mn-ea"/>
                          <a:cs typeface="+mn-cs"/>
                        </a:rPr>
                        <a:t>Sentence starters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60830781"/>
                  </a:ext>
                </a:extLst>
              </a:tr>
              <a:tr h="987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kern="1200" dirty="0">
                        <a:solidFill>
                          <a:schemeClr val="dk1"/>
                        </a:solidFill>
                        <a:latin typeface="Gill Sans MT" panose="020B05020201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kern="1200" dirty="0">
                          <a:solidFill>
                            <a:schemeClr val="dk1"/>
                          </a:solidFill>
                          <a:latin typeface="Gill Sans MT" panose="020B0502020104020203" pitchFamily="34" charset="0"/>
                        </a:rPr>
                        <a:t>Dunkirk, Miracle or Disaster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600" kern="1200" dirty="0">
                          <a:solidFill>
                            <a:schemeClr val="tx1"/>
                          </a:solidFill>
                          <a:latin typeface="Gill Sans MT" panose="020B0502020104020203" pitchFamily="34" charset="0"/>
                          <a:ea typeface="+mn-ea"/>
                          <a:cs typeface="+mn-cs"/>
                        </a:rPr>
                        <a:t>Using the primary and secondary sources, write a conclusion to answer the question, Miracle or disaster?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171450" indent="-171450" algn="l">
                        <a:buFontTx/>
                        <a:buChar char="-"/>
                      </a:pPr>
                      <a:r>
                        <a:rPr lang="en-GB" sz="1200" kern="1200" dirty="0">
                          <a:solidFill>
                            <a:schemeClr val="tx1"/>
                          </a:solidFill>
                          <a:latin typeface="Gill Sans MT" panose="020B0502020104020203" pitchFamily="34" charset="0"/>
                          <a:ea typeface="+mn-ea"/>
                          <a:cs typeface="+mn-cs"/>
                        </a:rPr>
                        <a:t>Classwork books</a:t>
                      </a:r>
                    </a:p>
                    <a:p>
                      <a:pPr marL="171450" indent="-171450" algn="l">
                        <a:buFontTx/>
                        <a:buChar char="-"/>
                      </a:pPr>
                      <a:r>
                        <a:rPr lang="en-GB" sz="1200" kern="1200" dirty="0">
                          <a:solidFill>
                            <a:schemeClr val="tx1"/>
                          </a:solidFill>
                          <a:latin typeface="Gill Sans MT" panose="020B0502020104020203" pitchFamily="34" charset="0"/>
                          <a:ea typeface="+mn-ea"/>
                          <a:cs typeface="+mn-cs"/>
                        </a:rPr>
                        <a:t>Source analysis from class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287952" y="2560860"/>
            <a:ext cx="666307" cy="995209"/>
          </a:xfrm>
          <a:prstGeom prst="rect">
            <a:avLst/>
          </a:prstGeom>
          <a:noFill/>
        </p:spPr>
        <p:txBody>
          <a:bodyPr wrap="square" rtlCol="0">
            <a:spAutoFit/>
          </a:bodyPr>
          <a:lstStyle/>
          <a:p>
            <a:r>
              <a:rPr lang="en-GB" sz="5867" b="1" dirty="0">
                <a:latin typeface="Gill Sans MT" panose="020B0502020104020203" pitchFamily="34"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259650" y="3595089"/>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244600" y="4646879"/>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1" y="5790001"/>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189</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Gill Sans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16</cp:revision>
  <dcterms:created xsi:type="dcterms:W3CDTF">2023-07-07T13:24:17Z</dcterms:created>
  <dcterms:modified xsi:type="dcterms:W3CDTF">2023-12-12T15:18:07Z</dcterms:modified>
</cp:coreProperties>
</file>