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326903" y="784900"/>
            <a:ext cx="7681928" cy="951135"/>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600" dirty="0">
                <a:solidFill>
                  <a:schemeClr val="dk1"/>
                </a:solidFill>
                <a:latin typeface="Gill Sans MT" panose="020B0502020104020203" pitchFamily="34" charset="0"/>
                <a:ea typeface="Comic Sans MS"/>
                <a:cs typeface="Comic Sans MS"/>
                <a:sym typeface="Comic Sans MS"/>
              </a:rPr>
              <a:t>This task menu shows what the students will be doing for each homework. The homework is designed to ensure students are refining skills that are important to history such as source analysis, extended writing and making a judgement based on evidence.</a:t>
            </a:r>
            <a:endParaRPr lang="en-GB" sz="2000" dirty="0">
              <a:latin typeface="Gill Sans MT" panose="020B0502020104020203" pitchFamily="34" charset="0"/>
            </a:endParaRPr>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algn="ctr">
              <a:lnSpc>
                <a:spcPct val="115000"/>
              </a:lnSpc>
            </a:pPr>
            <a:r>
              <a:rPr lang="en-GB" sz="3600" dirty="0">
                <a:solidFill>
                  <a:schemeClr val="dk1"/>
                </a:solidFill>
                <a:latin typeface="Gill Sans MT" panose="020B0502020104020203" pitchFamily="34" charset="0"/>
                <a:cs typeface="Calibri"/>
                <a:sym typeface="Comic Sans MS"/>
              </a:rPr>
              <a:t>History ‘Home Learning’</a:t>
            </a:r>
            <a:endParaRPr sz="3600" dirty="0">
              <a:solidFill>
                <a:schemeClr val="dk1"/>
              </a:solidFill>
              <a:latin typeface="Gill Sans MT" panose="020B0502020104020203" pitchFamily="34" charset="0"/>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4144862" cy="14621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dirty="0">
                <a:solidFill>
                  <a:schemeClr val="dk1"/>
                </a:solidFill>
                <a:latin typeface="Gill Sans MT" panose="020B0502020104020203" pitchFamily="34" charset="0"/>
                <a:ea typeface="Calibri"/>
                <a:cs typeface="Calibri"/>
                <a:sym typeface="Calibri"/>
              </a:rPr>
              <a:t>Term: </a:t>
            </a:r>
            <a:r>
              <a:rPr lang="en-GB" dirty="0">
                <a:solidFill>
                  <a:schemeClr val="dk1"/>
                </a:solidFill>
                <a:latin typeface="Gill Sans MT" panose="020B0502020104020203" pitchFamily="34" charset="0"/>
                <a:ea typeface="Calibri"/>
                <a:cs typeface="Calibri"/>
                <a:sym typeface="Calibri"/>
              </a:rPr>
              <a:t>One</a:t>
            </a:r>
            <a:endParaRPr sz="1200" dirty="0">
              <a:latin typeface="Gill Sans MT" panose="020B0502020104020203" pitchFamily="34" charset="0"/>
            </a:endParaRPr>
          </a:p>
          <a:p>
            <a:r>
              <a:rPr lang="en" dirty="0">
                <a:solidFill>
                  <a:schemeClr val="dk1"/>
                </a:solidFill>
                <a:latin typeface="Gill Sans MT" panose="020B0502020104020203" pitchFamily="34" charset="0"/>
                <a:ea typeface="Calibri"/>
                <a:cs typeface="Calibri"/>
                <a:sym typeface="Calibri"/>
              </a:rPr>
              <a:t>Year </a:t>
            </a:r>
            <a:r>
              <a:rPr lang="en-GB" dirty="0">
                <a:solidFill>
                  <a:schemeClr val="dk1"/>
                </a:solidFill>
                <a:latin typeface="Gill Sans MT" panose="020B0502020104020203" pitchFamily="34" charset="0"/>
                <a:ea typeface="Calibri"/>
                <a:cs typeface="Calibri"/>
                <a:sym typeface="Calibri"/>
              </a:rPr>
              <a:t>G</a:t>
            </a:r>
            <a:r>
              <a:rPr lang="en" dirty="0">
                <a:solidFill>
                  <a:schemeClr val="dk1"/>
                </a:solidFill>
                <a:latin typeface="Gill Sans MT" panose="020B0502020104020203" pitchFamily="34" charset="0"/>
                <a:ea typeface="Calibri"/>
                <a:cs typeface="Calibri"/>
                <a:sym typeface="Calibri"/>
              </a:rPr>
              <a:t>roup: </a:t>
            </a:r>
            <a:r>
              <a:rPr lang="en-GB" dirty="0">
                <a:solidFill>
                  <a:schemeClr val="dk1"/>
                </a:solidFill>
                <a:latin typeface="Gill Sans MT" panose="020B0502020104020203" pitchFamily="34" charset="0"/>
                <a:ea typeface="Calibri"/>
                <a:cs typeface="Calibri"/>
                <a:sym typeface="Calibri"/>
              </a:rPr>
              <a:t>Seven</a:t>
            </a:r>
          </a:p>
          <a:p>
            <a:r>
              <a:rPr lang="en" dirty="0">
                <a:solidFill>
                  <a:schemeClr val="dk1"/>
                </a:solidFill>
                <a:latin typeface="Gill Sans MT" panose="020B0502020104020203" pitchFamily="34" charset="0"/>
                <a:ea typeface="Calibri"/>
                <a:cs typeface="Calibri"/>
                <a:sym typeface="Calibri"/>
              </a:rPr>
              <a:t>Subject: </a:t>
            </a:r>
            <a:r>
              <a:rPr lang="en-GB" dirty="0">
                <a:solidFill>
                  <a:schemeClr val="dk1"/>
                </a:solidFill>
                <a:latin typeface="Gill Sans MT" panose="020B0502020104020203" pitchFamily="34" charset="0"/>
                <a:ea typeface="Calibri"/>
                <a:cs typeface="Calibri"/>
                <a:sym typeface="Calibri"/>
              </a:rPr>
              <a:t>History</a:t>
            </a:r>
            <a:endParaRPr dirty="0">
              <a:solidFill>
                <a:schemeClr val="dk1"/>
              </a:solidFill>
              <a:latin typeface="Gill Sans MT" panose="020B0502020104020203" pitchFamily="34" charset="0"/>
              <a:ea typeface="Calibri"/>
              <a:cs typeface="Calibri"/>
              <a:sym typeface="Calibri"/>
            </a:endParaRPr>
          </a:p>
          <a:p>
            <a:r>
              <a:rPr lang="en" dirty="0">
                <a:solidFill>
                  <a:schemeClr val="dk1"/>
                </a:solidFill>
                <a:latin typeface="Gill Sans MT" panose="020B0502020104020203" pitchFamily="34" charset="0"/>
                <a:ea typeface="Calibri"/>
                <a:cs typeface="Calibri"/>
                <a:sym typeface="Calibri"/>
              </a:rPr>
              <a:t>Topic: </a:t>
            </a:r>
            <a:r>
              <a:rPr lang="en-GB" dirty="0">
                <a:solidFill>
                  <a:schemeClr val="dk1"/>
                </a:solidFill>
                <a:latin typeface="Gill Sans MT" panose="020B0502020104020203" pitchFamily="34" charset="0"/>
                <a:ea typeface="Calibri"/>
                <a:cs typeface="Calibri"/>
                <a:sym typeface="Calibri"/>
              </a:rPr>
              <a:t>Medieval England</a:t>
            </a:r>
            <a:endParaRPr dirty="0">
              <a:solidFill>
                <a:schemeClr val="dk1"/>
              </a:solidFill>
              <a:latin typeface="Gill Sans MT" panose="020B0502020104020203" pitchFamily="34"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1650488660"/>
              </p:ext>
            </p:extLst>
          </p:nvPr>
        </p:nvGraphicFramePr>
        <p:xfrm>
          <a:off x="1060174" y="1758221"/>
          <a:ext cx="10948657" cy="4850627"/>
        </p:xfrm>
        <a:graphic>
          <a:graphicData uri="http://schemas.openxmlformats.org/drawingml/2006/table">
            <a:tbl>
              <a:tblPr firstRow="1" bandRow="1"/>
              <a:tblGrid>
                <a:gridCol w="3065259">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09961">
                <a:tc>
                  <a:txBody>
                    <a:bodyPr/>
                    <a:lstStyle/>
                    <a:p>
                      <a:pPr algn="ctr"/>
                      <a:r>
                        <a:rPr lang="en-GB" sz="2800" dirty="0">
                          <a:solidFill>
                            <a:schemeClr val="tx1"/>
                          </a:solidFill>
                          <a:latin typeface="Gill Sans MT" panose="020B0502020104020203" pitchFamily="34"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2800" dirty="0">
                          <a:solidFill>
                            <a:schemeClr val="tx1"/>
                          </a:solidFill>
                          <a:latin typeface="Gill Sans MT" panose="020B0502020104020203" pitchFamily="34"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GB" sz="2800" dirty="0">
                          <a:solidFill>
                            <a:schemeClr val="tx1"/>
                          </a:solidFill>
                          <a:latin typeface="Gill Sans MT" panose="020B0502020104020203" pitchFamily="34"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871885437"/>
                  </a:ext>
                </a:extLst>
              </a:tr>
              <a:tr h="7521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400" b="1" dirty="0">
                          <a:solidFill>
                            <a:schemeClr val="dk1"/>
                          </a:solidFill>
                          <a:latin typeface="Gill Sans MT" panose="020B0502020104020203" pitchFamily="34" charset="0"/>
                          <a:ea typeface="Comic Sans MS"/>
                          <a:cs typeface="Comic Sans MS"/>
                          <a:sym typeface="Comic Sans MS"/>
                        </a:rPr>
                        <a:t>Thomas Becket Film Poster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1400" dirty="0">
                          <a:latin typeface="Gill Sans MT" panose="020B0502020104020203" pitchFamily="34" charset="0"/>
                        </a:rPr>
                        <a:t>Students to design a poster for a film about Thomas Becket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400" dirty="0">
                          <a:latin typeface="Gill Sans MT" panose="020B0502020104020203" pitchFamily="34" charset="0"/>
                        </a:rPr>
                        <a:t>Classwork information</a:t>
                      </a:r>
                    </a:p>
                    <a:p>
                      <a:pPr marL="171450" indent="-171450" algn="l">
                        <a:buFontTx/>
                        <a:buChar char="-"/>
                      </a:pPr>
                      <a:r>
                        <a:rPr lang="en-GB" sz="1400" dirty="0">
                          <a:latin typeface="Gill Sans MT" panose="020B0502020104020203" pitchFamily="34" charset="0"/>
                        </a:rPr>
                        <a:t>Poster outline</a:t>
                      </a:r>
                    </a:p>
                    <a:p>
                      <a:pPr marL="171450" indent="-171450" algn="l">
                        <a:buFontTx/>
                        <a:buChar char="-"/>
                      </a:pPr>
                      <a:r>
                        <a:rPr lang="en-GB" sz="1400" dirty="0">
                          <a:latin typeface="Gill Sans MT" panose="020B0502020104020203" pitchFamily="34" charset="0"/>
                        </a:rPr>
                        <a:t>Online research and examples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540216112"/>
                  </a:ext>
                </a:extLst>
              </a:tr>
              <a:tr h="103294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400" b="1" kern="1200" dirty="0">
                          <a:solidFill>
                            <a:schemeClr val="dk1"/>
                          </a:solidFill>
                          <a:latin typeface="Gill Sans MT" panose="020B0502020104020203" pitchFamily="34" charset="0"/>
                          <a:ea typeface="Comic Sans MS"/>
                          <a:cs typeface="Comic Sans MS"/>
                          <a:sym typeface="Comic Sans MS"/>
                        </a:rPr>
                        <a:t>Magna Carta Significance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1400" dirty="0">
                          <a:latin typeface="Gill Sans MT" panose="020B0502020104020203" pitchFamily="34" charset="0"/>
                        </a:rPr>
                        <a:t>Students to use the classroom activity to write 2 paragraphs arguing the Maga Carta was significant or was not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400" dirty="0">
                          <a:latin typeface="Gill Sans MT" panose="020B0502020104020203" pitchFamily="34" charset="0"/>
                        </a:rPr>
                        <a:t>Classwork </a:t>
                      </a:r>
                    </a:p>
                    <a:p>
                      <a:pPr marL="171450" indent="-171450" algn="l">
                        <a:buFontTx/>
                        <a:buChar char="-"/>
                      </a:pPr>
                      <a:r>
                        <a:rPr lang="en-GB" sz="1400" dirty="0">
                          <a:latin typeface="Gill Sans MT" panose="020B0502020104020203" pitchFamily="34" charset="0"/>
                        </a:rPr>
                        <a:t>Online research </a:t>
                      </a:r>
                    </a:p>
                    <a:p>
                      <a:pPr marL="171450" indent="-171450" algn="l">
                        <a:buFontTx/>
                        <a:buChar char="-"/>
                      </a:pPr>
                      <a:endParaRPr lang="en-GB" sz="1000" dirty="0">
                        <a:latin typeface="Gill Sans MT" panose="020B0502020104020203"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62836048"/>
                  </a:ext>
                </a:extLst>
              </a:tr>
              <a:tr h="10930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dk1"/>
                          </a:solidFill>
                          <a:latin typeface="Gill Sans MT" panose="020B0502020104020203" pitchFamily="34" charset="0"/>
                          <a:sym typeface="Comic Sans MS"/>
                        </a:rPr>
                        <a:t>Black Death Story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400" kern="1200" dirty="0">
                          <a:solidFill>
                            <a:schemeClr val="tx1"/>
                          </a:solidFill>
                          <a:latin typeface="Gill Sans MT" panose="020B0502020104020203" pitchFamily="34" charset="0"/>
                          <a:ea typeface="+mn-ea"/>
                          <a:cs typeface="+mn-cs"/>
                        </a:rPr>
                        <a:t>Students to write a piece of historical fiction about living through the Black Death</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400" kern="1200" dirty="0">
                          <a:solidFill>
                            <a:schemeClr val="tx1"/>
                          </a:solidFill>
                          <a:latin typeface="Gill Sans MT" panose="020B0502020104020203" pitchFamily="34" charset="0"/>
                          <a:ea typeface="+mn-ea"/>
                          <a:cs typeface="+mn-cs"/>
                        </a:rPr>
                        <a:t>Classwork books</a:t>
                      </a:r>
                    </a:p>
                    <a:p>
                      <a:pPr marL="171450" indent="-171450" algn="l">
                        <a:buFontTx/>
                        <a:buChar char="-"/>
                      </a:pPr>
                      <a:r>
                        <a:rPr lang="en-GB" sz="1400" kern="1200" dirty="0">
                          <a:solidFill>
                            <a:schemeClr val="tx1"/>
                          </a:solidFill>
                          <a:latin typeface="Gill Sans MT" panose="020B0502020104020203" pitchFamily="34" charset="0"/>
                          <a:ea typeface="+mn-ea"/>
                          <a:cs typeface="+mn-cs"/>
                        </a:rPr>
                        <a:t>Writing frame</a:t>
                      </a:r>
                    </a:p>
                    <a:p>
                      <a:pPr marL="171450" indent="-171450" algn="l">
                        <a:buFontTx/>
                        <a:buChar char="-"/>
                      </a:pPr>
                      <a:r>
                        <a:rPr lang="en-GB" sz="1400" kern="1200" dirty="0">
                          <a:solidFill>
                            <a:schemeClr val="tx1"/>
                          </a:solidFill>
                          <a:latin typeface="Gill Sans MT" panose="020B0502020104020203" pitchFamily="34" charset="0"/>
                          <a:ea typeface="+mn-ea"/>
                          <a:cs typeface="+mn-cs"/>
                        </a:rPr>
                        <a:t>Sentence starters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60830781"/>
                  </a:ext>
                </a:extLst>
              </a:tr>
              <a:tr h="987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dk1"/>
                          </a:solidFill>
                          <a:latin typeface="Gill Sans MT" panose="020B0502020104020203" pitchFamily="34" charset="0"/>
                        </a:rPr>
                        <a:t>Peasants Revolt biased newspaper report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400" kern="1200" dirty="0">
                          <a:solidFill>
                            <a:schemeClr val="tx1"/>
                          </a:solidFill>
                          <a:latin typeface="Gill Sans MT" panose="020B0502020104020203" pitchFamily="34" charset="0"/>
                          <a:ea typeface="+mn-ea"/>
                          <a:cs typeface="+mn-cs"/>
                        </a:rPr>
                        <a:t>Students to write a newspaper front page report supporting either the King or the Peasants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400" kern="1200" dirty="0">
                          <a:solidFill>
                            <a:schemeClr val="tx1"/>
                          </a:solidFill>
                          <a:latin typeface="Gill Sans MT" panose="020B0502020104020203" pitchFamily="34" charset="0"/>
                          <a:ea typeface="+mn-ea"/>
                          <a:cs typeface="+mn-cs"/>
                        </a:rPr>
                        <a:t>Classwork </a:t>
                      </a:r>
                    </a:p>
                    <a:p>
                      <a:pPr marL="171450" indent="-171450" algn="l">
                        <a:buFontTx/>
                        <a:buChar char="-"/>
                      </a:pPr>
                      <a:r>
                        <a:rPr lang="en-GB" sz="1400" kern="1200" dirty="0">
                          <a:solidFill>
                            <a:schemeClr val="tx1"/>
                          </a:solidFill>
                          <a:latin typeface="Gill Sans MT" panose="020B0502020104020203" pitchFamily="34" charset="0"/>
                          <a:ea typeface="+mn-ea"/>
                          <a:cs typeface="+mn-cs"/>
                        </a:rPr>
                        <a:t>Source analysis from class</a:t>
                      </a:r>
                    </a:p>
                    <a:p>
                      <a:pPr marL="171450" indent="-171450" algn="l">
                        <a:buFontTx/>
                        <a:buChar char="-"/>
                      </a:pPr>
                      <a:r>
                        <a:rPr lang="en-GB" sz="1400" kern="1200" dirty="0">
                          <a:solidFill>
                            <a:schemeClr val="tx1"/>
                          </a:solidFill>
                          <a:latin typeface="Gill Sans MT" panose="020B0502020104020203" pitchFamily="34" charset="0"/>
                          <a:ea typeface="+mn-ea"/>
                          <a:cs typeface="+mn-cs"/>
                        </a:rPr>
                        <a:t>Newspaper outline</a:t>
                      </a:r>
                    </a:p>
                    <a:p>
                      <a:pPr marL="171450" indent="-171450" algn="l">
                        <a:buFontTx/>
                        <a:buChar char="-"/>
                      </a:pPr>
                      <a:endParaRPr lang="en-GB" sz="1400" kern="1200" dirty="0">
                        <a:solidFill>
                          <a:schemeClr val="tx1"/>
                        </a:solidFill>
                        <a:latin typeface="Gill Sans MT" panose="020B0502020104020203" pitchFamily="34" charset="0"/>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287952" y="2560860"/>
            <a:ext cx="666307" cy="995209"/>
          </a:xfrm>
          <a:prstGeom prst="rect">
            <a:avLst/>
          </a:prstGeom>
          <a:noFill/>
        </p:spPr>
        <p:txBody>
          <a:bodyPr wrap="square" rtlCol="0">
            <a:spAutoFit/>
          </a:bodyPr>
          <a:lstStyle/>
          <a:p>
            <a:r>
              <a:rPr lang="en-GB" sz="5867" b="1" dirty="0">
                <a:latin typeface="Gill Sans MT" panose="020B0502020104020203" pitchFamily="34"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259650" y="3595089"/>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244600" y="4646879"/>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1" y="5790001"/>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173</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Gill Sans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J Dawkins</cp:lastModifiedBy>
  <cp:revision>20</cp:revision>
  <dcterms:created xsi:type="dcterms:W3CDTF">2023-07-07T13:24:17Z</dcterms:created>
  <dcterms:modified xsi:type="dcterms:W3CDTF">2023-12-12T15:17:50Z</dcterms:modified>
</cp:coreProperties>
</file>