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9BE02C-98FF-4F17-A253-A1D0412DC2E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EC55141-2881-4F38-88FB-56A431E90A6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CD7783-2E90-4A28-909A-D06920E516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AC7EC-E173-425B-A0CD-2E5B1D86D2AB}" type="datetimeFigureOut">
              <a:rPr lang="en-GB" smtClean="0"/>
              <a:t>29/11/2023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84C2C6-8E46-4858-B777-8278FC78A8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150E93-3472-462E-B1A6-29913F5FCC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80D4E-F9EA-427E-ACA8-5371261398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13057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B9641D-85B4-4F31-B30C-06168840F5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A83B1D4-8E39-4FC4-A40C-0B7B12E5BEE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D0F18E-184E-43A1-A1CC-20C5456910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AC7EC-E173-425B-A0CD-2E5B1D86D2AB}" type="datetimeFigureOut">
              <a:rPr lang="en-GB" smtClean="0"/>
              <a:t>29/11/2023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8A6982-424B-436D-B17A-2AE40AB566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7742BC-40BE-45DF-973B-1C52AEC66F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80D4E-F9EA-427E-ACA8-5371261398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876993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7D03BE3-97FB-4920-833E-B15463CC215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9C227C0-DC8D-497D-AE30-1E503733D51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791DE5-DDDF-4E07-9722-2F409F4209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AC7EC-E173-425B-A0CD-2E5B1D86D2AB}" type="datetimeFigureOut">
              <a:rPr lang="en-GB" smtClean="0"/>
              <a:t>29/11/2023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8B87A1-96E3-4F28-8B2E-8A5DE5DE68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8F1A72-DFDC-4592-887E-A32DB58953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80D4E-F9EA-427E-ACA8-5371261398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794372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8F1573-B0BD-4ADC-9038-E41257BDFD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3092EC-5DCD-4282-899B-E9DE6FA138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DE3242-57EF-4F95-8A5C-C0E8B29CC4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AC7EC-E173-425B-A0CD-2E5B1D86D2AB}" type="datetimeFigureOut">
              <a:rPr lang="en-GB" smtClean="0"/>
              <a:t>29/11/2023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805BDA-5A79-4468-A037-FB97964A6D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66A8CE-94F1-4600-977C-E18B6807CE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80D4E-F9EA-427E-ACA8-5371261398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886408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266D39-09C1-49FF-AE85-738361C117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6737A76-9146-4E5A-9B76-0E4A212478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226B51-DE1F-42A8-95D6-6E96C0A462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AC7EC-E173-425B-A0CD-2E5B1D86D2AB}" type="datetimeFigureOut">
              <a:rPr lang="en-GB" smtClean="0"/>
              <a:t>29/11/2023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F79EF9-3CFF-4A9D-95EF-583CEF24C4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CD4C6D-713C-41B8-A446-908776CA5D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80D4E-F9EA-427E-ACA8-5371261398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34421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987A33-C3DF-433E-9836-F2814AD7F7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C292FF-A573-4D07-B85C-3CFCC98E441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118E630-E8C1-4127-BA2A-00BC477199F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CD775DF-5D81-43CE-A3BE-39C9956DE0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AC7EC-E173-425B-A0CD-2E5B1D86D2AB}" type="datetimeFigureOut">
              <a:rPr lang="en-GB" smtClean="0"/>
              <a:t>29/11/2023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04CD832-C8EC-4DB9-85E3-1FA3FEC292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AC04663-266B-410F-B822-3AF80EF6AD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80D4E-F9EA-427E-ACA8-5371261398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33361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8832EC-B677-4801-8117-972F058101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60F2AED-7890-4B7E-8F70-1E3E1476E3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862AEFC-D303-4BC7-99E0-02D729B1238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2052D17-F505-49D9-951D-FCC6336E4FF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94ADC0A-49F9-4834-80AB-F08CCB50288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B3CF793-7B7E-46E0-A0C7-B732E5AE4C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AC7EC-E173-425B-A0CD-2E5B1D86D2AB}" type="datetimeFigureOut">
              <a:rPr lang="en-GB" smtClean="0"/>
              <a:t>29/11/2023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9690640-7148-4D1B-AF9B-6931CEE64A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8793A44-8557-478F-BD5C-F539611E90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80D4E-F9EA-427E-ACA8-5371261398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90129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A1B668-5359-4862-9253-5D98E7D10A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E8671FB-31E4-4C43-AEF7-08AE4DF944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AC7EC-E173-425B-A0CD-2E5B1D86D2AB}" type="datetimeFigureOut">
              <a:rPr lang="en-GB" smtClean="0"/>
              <a:t>29/11/2023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704BC4C-8103-4B02-8B99-4189796C56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69B3031-8BCA-4B8D-90D7-F1CB2A8FBA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80D4E-F9EA-427E-ACA8-5371261398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17366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2C2C509-C409-4A08-8491-A8CC84DF31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AC7EC-E173-425B-A0CD-2E5B1D86D2AB}" type="datetimeFigureOut">
              <a:rPr lang="en-GB" smtClean="0"/>
              <a:t>29/11/2023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1EF1FD5-7663-4032-988D-9004A450EF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325EBA2-2B75-40BB-B135-7FE8C12500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80D4E-F9EA-427E-ACA8-5371261398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68863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2E5C42-3C45-4430-A419-D26DEE9EA6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A90C11-C846-4674-A27B-0F6E61F4E1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57CD58E-DB63-45C2-8C26-73D87025AE3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D59700F-D47F-4508-9B43-B41216EE40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AC7EC-E173-425B-A0CD-2E5B1D86D2AB}" type="datetimeFigureOut">
              <a:rPr lang="en-GB" smtClean="0"/>
              <a:t>29/11/2023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124BF1E-2266-4A44-AC72-40278B506E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CDB754C-AE08-47E2-B805-990F94CFAA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80D4E-F9EA-427E-ACA8-5371261398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58044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80F84B-E97E-4B04-8DBA-0D75B583CB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ECBA9BF-46A5-43B8-A3DA-24377568348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DBFD365-F9F8-4DBA-9A28-5CA59B9A38A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0D88D31-96EE-4419-92E4-536DF8D140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AC7EC-E173-425B-A0CD-2E5B1D86D2AB}" type="datetimeFigureOut">
              <a:rPr lang="en-GB" smtClean="0"/>
              <a:t>29/11/2023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259E01E-E622-4492-8020-FD8CE124D7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6329F34-0FFD-406E-8C09-CAD35E95C6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80D4E-F9EA-427E-ACA8-5371261398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24638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5E7BF84-0686-45D8-BD93-50313BD7CC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F6B33B3-BA02-4EBD-942A-EF643007DD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9E4715-4C8A-4666-8C0B-88DFB5C992B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1AC7EC-E173-425B-A0CD-2E5B1D86D2AB}" type="datetimeFigureOut">
              <a:rPr lang="en-GB" smtClean="0"/>
              <a:t>29/11/2023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99F1E7-910C-4673-BB0B-4CB17551C39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B8E091-E199-4BCC-938B-2913AA90207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A80D4E-F9EA-427E-ACA8-5371261398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0518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Google Shape;131;p25">
            <a:extLst>
              <a:ext uri="{FF2B5EF4-FFF2-40B4-BE49-F238E27FC236}">
                <a16:creationId xmlns:a16="http://schemas.microsoft.com/office/drawing/2014/main" id="{9B5A9FC2-F389-4DA9-A887-8A9AD8D6E5A7}"/>
              </a:ext>
            </a:extLst>
          </p:cNvPr>
          <p:cNvSpPr txBox="1"/>
          <p:nvPr/>
        </p:nvSpPr>
        <p:spPr>
          <a:xfrm>
            <a:off x="4040372" y="784900"/>
            <a:ext cx="7968459" cy="1319289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121900" tIns="60933" rIns="121900" bIns="60933" anchor="t" anchorCtr="0">
            <a:noAutofit/>
          </a:bodyPr>
          <a:lstStyle/>
          <a:p>
            <a:pPr algn="ctr">
              <a:lnSpc>
                <a:spcPct val="115000"/>
              </a:lnSpc>
            </a:pPr>
            <a:r>
              <a:rPr lang="en-GB" sz="1733" dirty="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. </a:t>
            </a:r>
            <a:r>
              <a:rPr lang="en" sz="2133" dirty="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 </a:t>
            </a:r>
            <a:endParaRPr sz="2400" dirty="0"/>
          </a:p>
        </p:txBody>
      </p:sp>
      <p:sp>
        <p:nvSpPr>
          <p:cNvPr id="5" name="Google Shape;132;p25">
            <a:extLst>
              <a:ext uri="{FF2B5EF4-FFF2-40B4-BE49-F238E27FC236}">
                <a16:creationId xmlns:a16="http://schemas.microsoft.com/office/drawing/2014/main" id="{28AF82E2-2607-4F49-B810-DEAA87BC2840}"/>
              </a:ext>
            </a:extLst>
          </p:cNvPr>
          <p:cNvSpPr/>
          <p:nvPr/>
        </p:nvSpPr>
        <p:spPr>
          <a:xfrm>
            <a:off x="4471446" y="303992"/>
            <a:ext cx="7402692" cy="1101444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121900" tIns="60933" rIns="121900" bIns="60933" anchor="ctr" anchorCtr="0">
            <a:noAutofit/>
          </a:bodyPr>
          <a:lstStyle/>
          <a:p>
            <a:pPr marL="609585">
              <a:lnSpc>
                <a:spcPct val="115000"/>
              </a:lnSpc>
            </a:pPr>
            <a:r>
              <a:rPr lang="en-GB" sz="1400" u="sng" dirty="0">
                <a:solidFill>
                  <a:schemeClr val="dk1"/>
                </a:solidFill>
                <a:latin typeface="Calibri" panose="020F0502020204030204" pitchFamily="34" charset="0"/>
                <a:ea typeface="Comic Sans MS"/>
                <a:cs typeface="Calibri" panose="020F0502020204030204" pitchFamily="34" charset="0"/>
                <a:sym typeface="Comic Sans MS"/>
              </a:rPr>
              <a:t>Spanish </a:t>
            </a:r>
            <a:r>
              <a:rPr lang="en" sz="1400" u="sng" dirty="0">
                <a:solidFill>
                  <a:schemeClr val="dk1"/>
                </a:solidFill>
                <a:latin typeface="Calibri" panose="020F0502020204030204" pitchFamily="34" charset="0"/>
                <a:ea typeface="Comic Sans MS"/>
                <a:cs typeface="Calibri" panose="020F0502020204030204" pitchFamily="34" charset="0"/>
                <a:sym typeface="Comic Sans MS"/>
              </a:rPr>
              <a:t>‘Home Learning</a:t>
            </a:r>
            <a:r>
              <a:rPr lang="en" sz="1400" u="sng" dirty="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’</a:t>
            </a:r>
            <a:endParaRPr sz="1400" u="sng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r>
              <a:rPr lang="en" sz="1400" dirty="0">
                <a:solidFill>
                  <a:schemeClr val="dk1"/>
                </a:solidFill>
                <a:latin typeface="Calibri" panose="020F0502020204030204" pitchFamily="34" charset="0"/>
                <a:ea typeface="Comic Sans MS"/>
                <a:cs typeface="Calibri" panose="020F0502020204030204" pitchFamily="34" charset="0"/>
                <a:sym typeface="Comic Sans MS"/>
              </a:rPr>
              <a:t>Th</a:t>
            </a:r>
            <a:r>
              <a:rPr lang="en-GB" sz="1400" dirty="0">
                <a:solidFill>
                  <a:schemeClr val="dk1"/>
                </a:solidFill>
                <a:latin typeface="Calibri" panose="020F0502020204030204" pitchFamily="34" charset="0"/>
                <a:ea typeface="Comic Sans MS"/>
                <a:cs typeface="Calibri" panose="020F0502020204030204" pitchFamily="34" charset="0"/>
                <a:sym typeface="Comic Sans MS"/>
              </a:rPr>
              <a:t>is t</a:t>
            </a:r>
            <a:r>
              <a:rPr lang="en" sz="1400" dirty="0">
                <a:solidFill>
                  <a:schemeClr val="dk1"/>
                </a:solidFill>
                <a:latin typeface="Calibri" panose="020F0502020204030204" pitchFamily="34" charset="0"/>
                <a:ea typeface="Comic Sans MS"/>
                <a:cs typeface="Calibri" panose="020F0502020204030204" pitchFamily="34" charset="0"/>
                <a:sym typeface="Comic Sans MS"/>
              </a:rPr>
              <a:t>ask menu shows the 4 </a:t>
            </a:r>
            <a:r>
              <a:rPr lang="en-GB" sz="1400" dirty="0">
                <a:solidFill>
                  <a:schemeClr val="dk1"/>
                </a:solidFill>
                <a:latin typeface="Calibri" panose="020F0502020204030204" pitchFamily="34" charset="0"/>
                <a:ea typeface="Comic Sans MS"/>
                <a:cs typeface="Calibri" panose="020F0502020204030204" pitchFamily="34" charset="0"/>
                <a:sym typeface="Comic Sans MS"/>
              </a:rPr>
              <a:t>home learning activities given throughout the module.</a:t>
            </a:r>
          </a:p>
          <a:p>
            <a:r>
              <a:rPr lang="en-GB" sz="1400" dirty="0">
                <a:solidFill>
                  <a:schemeClr val="dk1"/>
                </a:solidFill>
                <a:latin typeface="Calibri" panose="020F0502020204030204" pitchFamily="34" charset="0"/>
                <a:ea typeface="Comic Sans MS"/>
                <a:cs typeface="Calibri" panose="020F0502020204030204" pitchFamily="34" charset="0"/>
                <a:sym typeface="Comic Sans MS"/>
              </a:rPr>
              <a:t> </a:t>
            </a:r>
            <a:r>
              <a:rPr lang="en" sz="1400" dirty="0">
                <a:solidFill>
                  <a:schemeClr val="dk1"/>
                </a:solidFill>
                <a:latin typeface="Calibri" panose="020F0502020204030204" pitchFamily="34" charset="0"/>
                <a:ea typeface="Comic Sans MS"/>
                <a:cs typeface="Calibri" panose="020F0502020204030204" pitchFamily="34" charset="0"/>
                <a:sym typeface="Comic Sans MS"/>
              </a:rPr>
              <a:t>Each hom</a:t>
            </a:r>
            <a:r>
              <a:rPr lang="en-GB" sz="1400" dirty="0">
                <a:solidFill>
                  <a:schemeClr val="dk1"/>
                </a:solidFill>
                <a:latin typeface="Calibri" panose="020F0502020204030204" pitchFamily="34" charset="0"/>
                <a:ea typeface="Comic Sans MS"/>
                <a:cs typeface="Calibri" panose="020F0502020204030204" pitchFamily="34" charset="0"/>
                <a:sym typeface="Comic Sans MS"/>
              </a:rPr>
              <a:t>e learning activity  will put on SMH throughout the module.</a:t>
            </a:r>
          </a:p>
          <a:p>
            <a:r>
              <a:rPr lang="en-GB" sz="1400" dirty="0">
                <a:solidFill>
                  <a:schemeClr val="dk1"/>
                </a:solidFill>
                <a:latin typeface="Calibri" panose="020F0502020204030204" pitchFamily="34" charset="0"/>
                <a:ea typeface="Comic Sans MS"/>
                <a:cs typeface="Calibri" panose="020F0502020204030204" pitchFamily="34" charset="0"/>
                <a:sym typeface="Comic Sans MS"/>
              </a:rPr>
              <a:t>As part of our enrichment programme, you will have access to  google quizzes and language gym activities  and a cultural project will be given</a:t>
            </a:r>
            <a:r>
              <a:rPr lang="en" sz="14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 </a:t>
            </a:r>
            <a:endParaRPr sz="14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" name="Google Shape;157;p25">
            <a:extLst>
              <a:ext uri="{FF2B5EF4-FFF2-40B4-BE49-F238E27FC236}">
                <a16:creationId xmlns:a16="http://schemas.microsoft.com/office/drawing/2014/main" id="{C45512AA-50A2-46E6-811A-23C4970A8B43}"/>
              </a:ext>
            </a:extLst>
          </p:cNvPr>
          <p:cNvSpPr txBox="1"/>
          <p:nvPr/>
        </p:nvSpPr>
        <p:spPr>
          <a:xfrm>
            <a:off x="-1" y="31806"/>
            <a:ext cx="4467497" cy="1373629"/>
          </a:xfrm>
          <a:prstGeom prst="rect">
            <a:avLst/>
          </a:prstGeom>
          <a:solidFill>
            <a:schemeClr val="lt1"/>
          </a:solidFill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60933" rIns="121900" bIns="60933" anchor="t" anchorCtr="0">
            <a:noAutofit/>
          </a:bodyPr>
          <a:lstStyle/>
          <a:p>
            <a:r>
              <a:rPr lang="en" sz="2000" dirty="0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Term: </a:t>
            </a:r>
            <a:r>
              <a:rPr lang="en-GB" sz="2000" dirty="0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Spring </a:t>
            </a:r>
            <a:endParaRPr sz="1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" sz="2000" dirty="0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Year group: </a:t>
            </a:r>
            <a:r>
              <a:rPr lang="en-GB" sz="2000" dirty="0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11</a:t>
            </a:r>
          </a:p>
          <a:p>
            <a:r>
              <a:rPr lang="en" sz="2000" dirty="0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Subject: </a:t>
            </a:r>
            <a:r>
              <a:rPr lang="en-GB" sz="2000" dirty="0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Spanish</a:t>
            </a:r>
            <a:endParaRPr sz="2000" dirty="0">
              <a:solidFill>
                <a:schemeClr val="dk1"/>
              </a:solidFill>
              <a:latin typeface="Calibri" panose="020F0502020204030204" pitchFamily="34" charset="0"/>
              <a:ea typeface="Calibri"/>
              <a:cs typeface="Calibri" panose="020F0502020204030204" pitchFamily="34" charset="0"/>
              <a:sym typeface="Calibri"/>
            </a:endParaRPr>
          </a:p>
          <a:p>
            <a:r>
              <a:rPr lang="en" sz="2000" dirty="0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Topic</a:t>
            </a:r>
            <a:r>
              <a:rPr lang="en-GB" sz="2000" dirty="0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: Module 6 – De </a:t>
            </a:r>
            <a:r>
              <a:rPr lang="en-GB" sz="2000" dirty="0" err="1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Costumbre</a:t>
            </a:r>
            <a:endParaRPr sz="2000" u="sng" dirty="0">
              <a:solidFill>
                <a:schemeClr val="dk1"/>
              </a:solidFill>
              <a:latin typeface="Calibri" panose="020F0502020204030204" pitchFamily="34" charset="0"/>
              <a:ea typeface="Calibri"/>
              <a:cs typeface="Calibri" panose="020F0502020204030204" pitchFamily="34" charset="0"/>
              <a:sym typeface="Calibri"/>
            </a:endParaRPr>
          </a:p>
        </p:txBody>
      </p:sp>
      <p:pic>
        <p:nvPicPr>
          <p:cNvPr id="7" name="Google Shape;158;p25">
            <a:extLst>
              <a:ext uri="{FF2B5EF4-FFF2-40B4-BE49-F238E27FC236}">
                <a16:creationId xmlns:a16="http://schemas.microsoft.com/office/drawing/2014/main" id="{024EDCE7-1B62-42CC-B8B1-E6FF453D122F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1384458" y="54053"/>
            <a:ext cx="707197" cy="743776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AC8A9D6B-0652-4384-B06B-9DFA9445341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95891297"/>
              </p:ext>
            </p:extLst>
          </p:nvPr>
        </p:nvGraphicFramePr>
        <p:xfrm>
          <a:off x="661162" y="1663023"/>
          <a:ext cx="11212976" cy="5010232"/>
        </p:xfrm>
        <a:graphic>
          <a:graphicData uri="http://schemas.openxmlformats.org/drawingml/2006/table">
            <a:tbl>
              <a:tblPr firstRow="1" bandRow="1"/>
              <a:tblGrid>
                <a:gridCol w="3159125">
                  <a:extLst>
                    <a:ext uri="{9D8B030D-6E8A-4147-A177-3AD203B41FA5}">
                      <a16:colId xmlns:a16="http://schemas.microsoft.com/office/drawing/2014/main" val="1336307913"/>
                    </a:ext>
                  </a:extLst>
                </a:gridCol>
                <a:gridCol w="4132518">
                  <a:extLst>
                    <a:ext uri="{9D8B030D-6E8A-4147-A177-3AD203B41FA5}">
                      <a16:colId xmlns:a16="http://schemas.microsoft.com/office/drawing/2014/main" val="30032842"/>
                    </a:ext>
                  </a:extLst>
                </a:gridCol>
                <a:gridCol w="3921333">
                  <a:extLst>
                    <a:ext uri="{9D8B030D-6E8A-4147-A177-3AD203B41FA5}">
                      <a16:colId xmlns:a16="http://schemas.microsoft.com/office/drawing/2014/main" val="187179454"/>
                    </a:ext>
                  </a:extLst>
                </a:gridCol>
              </a:tblGrid>
              <a:tr h="291750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Home learning activity</a:t>
                      </a: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Instructions</a:t>
                      </a: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Support strategies</a:t>
                      </a: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3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1885437"/>
                  </a:ext>
                </a:extLst>
              </a:tr>
              <a:tr h="1128181">
                <a:tc>
                  <a:txBody>
                    <a:bodyPr/>
                    <a:lstStyle/>
                    <a:p>
                      <a:pPr algn="ctr"/>
                      <a:endParaRPr lang="en-GB" sz="12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171450" marR="0" lvl="0" indent="-17145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200" b="1" u="none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Active Learn</a:t>
                      </a:r>
                      <a:endParaRPr lang="en-GB" sz="1200" b="1" u="none" baseline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171450" marR="0" lvl="0" indent="-17145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200" b="1" u="none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Grammar and Vocabulary learning </a:t>
                      </a:r>
                      <a:endParaRPr lang="en-GB" sz="1200" b="1" u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algn="ctr"/>
                      <a:endParaRPr lang="en-GB" sz="12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algn="ctr"/>
                      <a:r>
                        <a:rPr lang="en-GB" sz="1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Your</a:t>
                      </a:r>
                      <a:r>
                        <a:rPr lang="en-GB" sz="1200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class teacher will upload the link to the Active Learn activities on SMH</a:t>
                      </a:r>
                    </a:p>
                    <a:p>
                      <a:pPr algn="ctr"/>
                      <a:r>
                        <a:rPr lang="en-GB" sz="1200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Please write your username and password here:</a:t>
                      </a:r>
                    </a:p>
                    <a:p>
                      <a:pPr algn="ctr"/>
                      <a:r>
                        <a:rPr lang="en-GB" sz="1200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Username:</a:t>
                      </a:r>
                    </a:p>
                    <a:p>
                      <a:pPr algn="ctr"/>
                      <a:r>
                        <a:rPr lang="en-GB" sz="1200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Password:</a:t>
                      </a: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 algn="l">
                        <a:buFontTx/>
                        <a:buChar char="-"/>
                      </a:pPr>
                      <a:r>
                        <a:rPr lang="en-GB" sz="1200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Exercise books</a:t>
                      </a:r>
                    </a:p>
                    <a:p>
                      <a:pPr marL="171450" indent="-171450" algn="l">
                        <a:buFontTx/>
                        <a:buChar char="-"/>
                      </a:pPr>
                      <a:r>
                        <a:rPr lang="en-GB" sz="1200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Vocabulary lists</a:t>
                      </a: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3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40216112"/>
                  </a:ext>
                </a:extLst>
              </a:tr>
              <a:tr h="129740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GB" sz="1200" b="1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Comic Sans MS"/>
                          <a:cs typeface="Calibri" panose="020F0502020204030204" pitchFamily="34" charset="0"/>
                          <a:sym typeface="Comic Sans MS"/>
                        </a:rPr>
                        <a:t>Language</a:t>
                      </a:r>
                      <a:r>
                        <a:rPr lang="en-GB" sz="1200" b="1" baseline="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Comic Sans MS"/>
                          <a:cs typeface="Calibri" panose="020F0502020204030204" pitchFamily="34" charset="0"/>
                          <a:sym typeface="Comic Sans MS"/>
                        </a:rPr>
                        <a:t> Gym </a:t>
                      </a:r>
                      <a:endParaRPr lang="en-GB" sz="1200" b="1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Comic Sans MS"/>
                        <a:cs typeface="Calibri" panose="020F0502020204030204" pitchFamily="34" charset="0"/>
                        <a:sym typeface="Comic Sans MS"/>
                      </a:endParaRP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algn="ctr"/>
                      <a:r>
                        <a:rPr lang="en-GB" sz="1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Your</a:t>
                      </a:r>
                      <a:r>
                        <a:rPr lang="en-GB" sz="1200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class teacher will upload the link and the class link on SMH</a:t>
                      </a:r>
                    </a:p>
                    <a:p>
                      <a:pPr algn="ctr"/>
                      <a:r>
                        <a:rPr lang="en-GB" sz="1200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Please write your username and password here:</a:t>
                      </a:r>
                    </a:p>
                    <a:p>
                      <a:pPr algn="ctr"/>
                      <a:r>
                        <a:rPr lang="en-GB" sz="1200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Username:</a:t>
                      </a:r>
                    </a:p>
                    <a:p>
                      <a:pPr algn="ctr"/>
                      <a:r>
                        <a:rPr lang="en-GB" sz="1200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Password:</a:t>
                      </a:r>
                    </a:p>
                    <a:p>
                      <a:pPr algn="ctr"/>
                      <a:endParaRPr lang="en-GB" sz="12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 algn="l">
                        <a:buFontTx/>
                        <a:buChar char="-"/>
                      </a:pPr>
                      <a:r>
                        <a:rPr lang="en-GB" sz="1200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Exercise books</a:t>
                      </a:r>
                    </a:p>
                    <a:p>
                      <a:pPr marL="171450" indent="-171450" algn="l">
                        <a:buFontTx/>
                        <a:buChar char="-"/>
                      </a:pPr>
                      <a:r>
                        <a:rPr lang="en-GB" sz="1200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Vocabulary lists</a:t>
                      </a:r>
                    </a:p>
                    <a:p>
                      <a:pPr marL="285750" indent="-285750" algn="l">
                        <a:buFontTx/>
                        <a:buChar char="-"/>
                      </a:pPr>
                      <a:endParaRPr lang="en-GB" sz="12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3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2836048"/>
                  </a:ext>
                </a:extLst>
              </a:tr>
              <a:tr h="78972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Comic Sans MS"/>
                          <a:cs typeface="Calibri" panose="020F0502020204030204" pitchFamily="34" charset="0"/>
                          <a:sym typeface="Comic Sans MS"/>
                        </a:rPr>
                        <a:t>Google revision</a:t>
                      </a:r>
                      <a:r>
                        <a:rPr lang="en-GB" sz="1200" b="1" baseline="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Comic Sans MS"/>
                          <a:cs typeface="Calibri" panose="020F0502020204030204" pitchFamily="34" charset="0"/>
                          <a:sym typeface="Comic Sans MS"/>
                        </a:rPr>
                        <a:t> quiz</a:t>
                      </a:r>
                      <a:endParaRPr lang="en-GB" sz="12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algn="ctr"/>
                      <a:endParaRPr lang="en-GB" sz="12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algn="ctr"/>
                      <a:endParaRPr lang="en-GB" sz="12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GB" sz="1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This will be uploaded</a:t>
                      </a:r>
                      <a:r>
                        <a:rPr lang="en-GB" sz="1200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a few lessons before your End of Module Assessments</a:t>
                      </a:r>
                      <a:endParaRPr lang="en-GB" sz="12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endParaRPr lang="en-GB" sz="12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GB" sz="1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. </a:t>
                      </a: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 algn="l">
                        <a:buFontTx/>
                        <a:buChar char="-"/>
                      </a:pPr>
                      <a:r>
                        <a:rPr lang="en-GB" sz="1200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Exercise books</a:t>
                      </a:r>
                    </a:p>
                    <a:p>
                      <a:pPr marL="171450" indent="-171450" algn="l">
                        <a:buFontTx/>
                        <a:buChar char="-"/>
                      </a:pPr>
                      <a:r>
                        <a:rPr lang="en-GB" sz="1200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Vocabulary lists</a:t>
                      </a:r>
                    </a:p>
                    <a:p>
                      <a:pPr algn="l"/>
                      <a:endParaRPr lang="en-GB" sz="12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3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0830781"/>
                  </a:ext>
                </a:extLst>
              </a:tr>
              <a:tr h="1230712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Cultural</a:t>
                      </a:r>
                      <a:r>
                        <a:rPr lang="en-GB" sz="1200" b="1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Research </a:t>
                      </a:r>
                      <a:endParaRPr lang="en-GB" sz="12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Research how Easter is celebrated in Spanish </a:t>
                      </a:r>
                      <a:r>
                        <a:rPr lang="en-GB" sz="120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speaking counties</a:t>
                      </a:r>
                      <a:endParaRPr lang="en-GB" sz="1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GB" sz="1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GB" sz="1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 algn="l">
                        <a:buFontTx/>
                        <a:buChar char="-"/>
                      </a:pPr>
                      <a:r>
                        <a:rPr lang="en-GB" sz="1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The</a:t>
                      </a:r>
                      <a:r>
                        <a:rPr lang="en-GB" sz="1200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Internet </a:t>
                      </a:r>
                      <a:endParaRPr lang="en-GB" sz="12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3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2839339"/>
                  </a:ext>
                </a:extLst>
              </a:tr>
            </a:tbl>
          </a:graphicData>
        </a:graphic>
      </p:graphicFrame>
      <p:sp>
        <p:nvSpPr>
          <p:cNvPr id="14" name="TextBox 13">
            <a:extLst>
              <a:ext uri="{FF2B5EF4-FFF2-40B4-BE49-F238E27FC236}">
                <a16:creationId xmlns:a16="http://schemas.microsoft.com/office/drawing/2014/main" id="{212696F8-5F6D-4279-B592-66BB3B2156F0}"/>
              </a:ext>
            </a:extLst>
          </p:cNvPr>
          <p:cNvSpPr txBox="1"/>
          <p:nvPr/>
        </p:nvSpPr>
        <p:spPr>
          <a:xfrm>
            <a:off x="278998" y="2446105"/>
            <a:ext cx="66630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latin typeface="Calibri" panose="020F0502020204030204" pitchFamily="34" charset="0"/>
                <a:cs typeface="Calibri" panose="020F0502020204030204" pitchFamily="34" charset="0"/>
              </a:rPr>
              <a:t>1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12696F8-5F6D-4279-B592-66BB3B2156F0}"/>
              </a:ext>
            </a:extLst>
          </p:cNvPr>
          <p:cNvSpPr txBox="1"/>
          <p:nvPr/>
        </p:nvSpPr>
        <p:spPr>
          <a:xfrm>
            <a:off x="195710" y="3621143"/>
            <a:ext cx="66630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212696F8-5F6D-4279-B592-66BB3B2156F0}"/>
              </a:ext>
            </a:extLst>
          </p:cNvPr>
          <p:cNvSpPr txBox="1"/>
          <p:nvPr/>
        </p:nvSpPr>
        <p:spPr>
          <a:xfrm>
            <a:off x="154066" y="4561511"/>
            <a:ext cx="66630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latin typeface="Calibri" panose="020F0502020204030204" pitchFamily="34" charset="0"/>
                <a:cs typeface="Calibri" panose="020F0502020204030204" pitchFamily="34" charset="0"/>
              </a:rPr>
              <a:t>3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12696F8-5F6D-4279-B592-66BB3B2156F0}"/>
              </a:ext>
            </a:extLst>
          </p:cNvPr>
          <p:cNvSpPr txBox="1"/>
          <p:nvPr/>
        </p:nvSpPr>
        <p:spPr>
          <a:xfrm>
            <a:off x="114746" y="5700869"/>
            <a:ext cx="66630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latin typeface="Calibri" panose="020F0502020204030204" pitchFamily="34" charset="0"/>
                <a:cs typeface="Calibri" panose="020F0502020204030204" pitchFamily="34" charset="0"/>
              </a:rPr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6053073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190</Words>
  <Application>Microsoft Office PowerPoint</Application>
  <PresentationFormat>Widescreen</PresentationFormat>
  <Paragraphs>43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Comic Sans MS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 Drozd</dc:creator>
  <cp:lastModifiedBy>Yolanda Castro</cp:lastModifiedBy>
  <cp:revision>13</cp:revision>
  <dcterms:created xsi:type="dcterms:W3CDTF">2023-07-07T10:24:22Z</dcterms:created>
  <dcterms:modified xsi:type="dcterms:W3CDTF">2023-11-29T14:28:15Z</dcterms:modified>
</cp:coreProperties>
</file>