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511723" y="784900"/>
            <a:ext cx="7497108" cy="1319289"/>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400" dirty="0">
                <a:solidFill>
                  <a:schemeClr val="dk1"/>
                </a:solidFill>
                <a:latin typeface="Comic Sans MS"/>
                <a:ea typeface="Comic Sans MS"/>
                <a:cs typeface="Comic Sans MS"/>
                <a:sym typeface="Comic Sans MS"/>
              </a:rPr>
              <a:t>This task menu shows the 4 home learning activity given throughout the term. Each homework will put on SMH. As part of our enrichment programme, optional Seneca quizzes and Google classroom enrichment programmes will be added on SMH</a:t>
            </a:r>
            <a:endParaRPr lang="en-GB" dirty="0"/>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marL="609585" algn="ctr">
              <a:lnSpc>
                <a:spcPct val="115000"/>
              </a:lnSpc>
            </a:pPr>
            <a:r>
              <a:rPr lang="en-GB" sz="3600" b="1" dirty="0">
                <a:solidFill>
                  <a:schemeClr val="dk1"/>
                </a:solidFill>
                <a:latin typeface="Comic Sans MS"/>
                <a:ea typeface="Comic Sans MS"/>
                <a:cs typeface="Comic Sans MS"/>
                <a:sym typeface="Comic Sans MS"/>
              </a:rPr>
              <a:t>RE </a:t>
            </a:r>
            <a:r>
              <a:rPr lang="en" sz="3600" b="1" dirty="0">
                <a:solidFill>
                  <a:schemeClr val="dk1"/>
                </a:solidFill>
                <a:latin typeface="Comic Sans MS"/>
                <a:ea typeface="Comic Sans MS"/>
                <a:cs typeface="Comic Sans MS"/>
                <a:sym typeface="Comic Sans MS"/>
              </a:rPr>
              <a:t>‘Home Learning’</a:t>
            </a:r>
            <a:endParaRPr sz="3600" dirty="0">
              <a:solidFill>
                <a:schemeClr val="dk1"/>
              </a:solidFill>
              <a:latin typeface="Calibri"/>
              <a:ea typeface="Calibri"/>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4144862" cy="1615688"/>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2400" dirty="0">
                <a:solidFill>
                  <a:schemeClr val="dk1"/>
                </a:solidFill>
                <a:latin typeface="Comic Sans MS" panose="030F0702030302020204" pitchFamily="66" charset="0"/>
                <a:ea typeface="Calibri"/>
                <a:cs typeface="Calibri"/>
                <a:sym typeface="Calibri"/>
              </a:rPr>
              <a:t>Term: </a:t>
            </a:r>
            <a:r>
              <a:rPr lang="en-GB" sz="2400" dirty="0">
                <a:solidFill>
                  <a:schemeClr val="dk1"/>
                </a:solidFill>
                <a:latin typeface="Comic Sans MS" panose="030F0702030302020204" pitchFamily="66" charset="0"/>
                <a:ea typeface="Calibri"/>
                <a:cs typeface="Calibri"/>
                <a:sym typeface="Calibri"/>
              </a:rPr>
              <a:t>Two</a:t>
            </a:r>
            <a:endParaRPr sz="1600" dirty="0">
              <a:latin typeface="Comic Sans MS" panose="030F0702030302020204" pitchFamily="66" charset="0"/>
            </a:endParaRPr>
          </a:p>
          <a:p>
            <a:r>
              <a:rPr lang="en" sz="2400" dirty="0">
                <a:solidFill>
                  <a:schemeClr val="dk1"/>
                </a:solidFill>
                <a:latin typeface="Comic Sans MS" panose="030F0702030302020204" pitchFamily="66" charset="0"/>
                <a:ea typeface="Calibri"/>
                <a:cs typeface="Calibri"/>
                <a:sym typeface="Calibri"/>
              </a:rPr>
              <a:t>Year group: </a:t>
            </a:r>
            <a:r>
              <a:rPr lang="en-GB" sz="2400" dirty="0">
                <a:solidFill>
                  <a:schemeClr val="dk1"/>
                </a:solidFill>
                <a:latin typeface="Comic Sans MS" panose="030F0702030302020204" pitchFamily="66" charset="0"/>
                <a:ea typeface="Calibri"/>
                <a:cs typeface="Calibri"/>
                <a:sym typeface="Calibri"/>
              </a:rPr>
              <a:t>11 </a:t>
            </a:r>
          </a:p>
          <a:p>
            <a:r>
              <a:rPr lang="en" sz="2400" dirty="0">
                <a:solidFill>
                  <a:schemeClr val="dk1"/>
                </a:solidFill>
                <a:latin typeface="Comic Sans MS" panose="030F0702030302020204" pitchFamily="66" charset="0"/>
                <a:ea typeface="Calibri"/>
                <a:cs typeface="Calibri"/>
                <a:sym typeface="Calibri"/>
              </a:rPr>
              <a:t>Subject: </a:t>
            </a:r>
            <a:r>
              <a:rPr lang="en-GB" sz="2400" dirty="0">
                <a:solidFill>
                  <a:schemeClr val="dk1"/>
                </a:solidFill>
                <a:latin typeface="Comic Sans MS" panose="030F0702030302020204" pitchFamily="66" charset="0"/>
                <a:ea typeface="Calibri"/>
                <a:cs typeface="Calibri"/>
                <a:sym typeface="Calibri"/>
              </a:rPr>
              <a:t>RE</a:t>
            </a:r>
            <a:endParaRPr sz="2133" dirty="0">
              <a:solidFill>
                <a:schemeClr val="dk1"/>
              </a:solidFill>
              <a:latin typeface="Comic Sans MS" panose="030F0702030302020204" pitchFamily="66" charset="0"/>
              <a:ea typeface="Calibri"/>
              <a:cs typeface="Calibri"/>
              <a:sym typeface="Calibri"/>
            </a:endParaRPr>
          </a:p>
          <a:p>
            <a:r>
              <a:rPr lang="en" sz="2400" dirty="0">
                <a:solidFill>
                  <a:schemeClr val="dk1"/>
                </a:solidFill>
                <a:latin typeface="Comic Sans MS" panose="030F0702030302020204" pitchFamily="66" charset="0"/>
                <a:ea typeface="Calibri"/>
                <a:cs typeface="Calibri"/>
                <a:sym typeface="Calibri"/>
              </a:rPr>
              <a:t>Topic: </a:t>
            </a:r>
            <a:r>
              <a:rPr lang="en-GB" sz="2400" dirty="0">
                <a:solidFill>
                  <a:schemeClr val="dk1"/>
                </a:solidFill>
                <a:latin typeface="Comic Sans MS" panose="030F0702030302020204" pitchFamily="66" charset="0"/>
                <a:ea typeface="Calibri"/>
                <a:cs typeface="Calibri"/>
                <a:sym typeface="Calibri"/>
              </a:rPr>
              <a:t>Good and Evil/L&amp;D</a:t>
            </a:r>
            <a:endParaRPr sz="2133" dirty="0">
              <a:solidFill>
                <a:schemeClr val="dk1"/>
              </a:solidFill>
              <a:latin typeface="Comic Sans MS" panose="030F0702030302020204" pitchFamily="66"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1572397935"/>
              </p:ext>
            </p:extLst>
          </p:nvPr>
        </p:nvGraphicFramePr>
        <p:xfrm>
          <a:off x="1033168" y="1953249"/>
          <a:ext cx="10975663" cy="4734659"/>
        </p:xfrm>
        <a:graphic>
          <a:graphicData uri="http://schemas.openxmlformats.org/drawingml/2006/table">
            <a:tbl>
              <a:tblPr firstRow="1" bandRow="1"/>
              <a:tblGrid>
                <a:gridCol w="3092265">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23649">
                <a:tc>
                  <a:txBody>
                    <a:bodyPr/>
                    <a:lstStyle/>
                    <a:p>
                      <a:pPr algn="ctr"/>
                      <a:r>
                        <a:rPr lang="en-GB" sz="2400" dirty="0">
                          <a:solidFill>
                            <a:schemeClr val="tx1"/>
                          </a:solidFill>
                          <a:latin typeface="Comic Sans MS" panose="030F0702030302020204" pitchFamily="66"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r>
                        <a:rPr lang="en-GB" sz="2400" dirty="0">
                          <a:solidFill>
                            <a:schemeClr val="tx1"/>
                          </a:solidFill>
                          <a:latin typeface="Comic Sans MS" panose="030F0702030302020204" pitchFamily="66"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algn="ctr"/>
                      <a:r>
                        <a:rPr lang="en-GB" sz="2400" dirty="0">
                          <a:solidFill>
                            <a:schemeClr val="tx1"/>
                          </a:solidFill>
                          <a:latin typeface="Comic Sans MS" panose="030F0702030302020204" pitchFamily="66"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871885437"/>
                  </a:ext>
                </a:extLst>
              </a:tr>
              <a:tr h="76481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solidFill>
                            <a:schemeClr val="dk1"/>
                          </a:solidFill>
                          <a:latin typeface="Comic Sans MS" panose="030F0702030302020204" pitchFamily="66" charset="0"/>
                          <a:ea typeface="Comic Sans MS"/>
                          <a:cs typeface="Comic Sans MS"/>
                          <a:sym typeface="Comic Sans MS"/>
                        </a:rPr>
                        <a:t>The problem of evil and suffering and how Catholics respond to it</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Using the information given in lessons and research online, you will try to understand the problem of evil and suffering and how Catholics might respond. Present your work as PP or word document or in your </a:t>
                      </a:r>
                      <a:r>
                        <a:rPr lang="en-GB" sz="1100" dirty="0" err="1">
                          <a:latin typeface="Comic Sans MS" panose="030F0702030302020204" pitchFamily="66" charset="0"/>
                        </a:rPr>
                        <a:t>exx</a:t>
                      </a:r>
                      <a:r>
                        <a:rPr lang="en-GB" sz="1100" dirty="0">
                          <a:latin typeface="Comic Sans MS" panose="030F0702030302020204" pitchFamily="66" charset="0"/>
                        </a:rPr>
                        <a:t> books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171450" indent="-171450" algn="l">
                        <a:buFontTx/>
                        <a:buChar char="-"/>
                      </a:pPr>
                      <a:r>
                        <a:rPr lang="en-GB" sz="1100" dirty="0">
                          <a:latin typeface="Comic Sans MS" panose="030F0702030302020204" pitchFamily="66" charset="0"/>
                        </a:rPr>
                        <a:t>Classwork booklets to be used </a:t>
                      </a:r>
                    </a:p>
                    <a:p>
                      <a:pPr marL="171450" indent="-171450" algn="l">
                        <a:buFontTx/>
                        <a:buChar char="-"/>
                      </a:pPr>
                      <a:r>
                        <a:rPr lang="en-GB" sz="1100" dirty="0">
                          <a:latin typeface="Comic Sans MS" panose="030F0702030302020204" pitchFamily="66" charset="0"/>
                        </a:rPr>
                        <a:t>Sentence starters</a:t>
                      </a:r>
                    </a:p>
                    <a:p>
                      <a:pPr marL="171450" indent="-171450" algn="l">
                        <a:buFontTx/>
                        <a:buChar char="-"/>
                      </a:pPr>
                      <a:r>
                        <a:rPr lang="en-GB" sz="1100" dirty="0">
                          <a:latin typeface="Comic Sans MS" panose="030F0702030302020204" pitchFamily="66" charset="0"/>
                        </a:rPr>
                        <a:t>Model answers to help you with structure</a:t>
                      </a:r>
                    </a:p>
                    <a:p>
                      <a:pPr marL="0" indent="0" algn="l">
                        <a:buFontTx/>
                        <a:buNone/>
                      </a:pPr>
                      <a:r>
                        <a:rPr lang="en-GB" sz="1100" dirty="0">
                          <a:latin typeface="Comic Sans MS" panose="030F0702030302020204" pitchFamily="66" charset="0"/>
                        </a:rPr>
                        <a:t>-  Online resources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540216112"/>
                  </a:ext>
                </a:extLst>
              </a:tr>
              <a:tr h="108839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solidFill>
                            <a:schemeClr val="dk1"/>
                          </a:solidFill>
                          <a:latin typeface="Comic Sans MS" panose="030F0702030302020204" pitchFamily="66" charset="0"/>
                          <a:ea typeface="Comic Sans MS"/>
                          <a:cs typeface="Comic Sans MS"/>
                          <a:sym typeface="Comic Sans MS"/>
                        </a:rPr>
                        <a:t>Can we ever die well?</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r>
                        <a:rPr lang="en-GB" sz="1100" dirty="0">
                          <a:latin typeface="Comic Sans MS" panose="030F0702030302020204" pitchFamily="66" charset="0"/>
                        </a:rPr>
                        <a:t>Investigate how Catholics help the dying to die well. Investigate the work of a Catholic hospice. Present your work as a PP or Word document or in your </a:t>
                      </a:r>
                      <a:r>
                        <a:rPr lang="en-GB" sz="1100" dirty="0" err="1">
                          <a:latin typeface="Comic Sans MS" panose="030F0702030302020204" pitchFamily="66" charset="0"/>
                        </a:rPr>
                        <a:t>exx</a:t>
                      </a:r>
                      <a:r>
                        <a:rPr lang="en-GB" sz="1100" dirty="0">
                          <a:latin typeface="Comic Sans MS" panose="030F0702030302020204" pitchFamily="66" charset="0"/>
                        </a:rPr>
                        <a:t> books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Classwork booklets to be used</a:t>
                      </a:r>
                    </a:p>
                    <a:p>
                      <a:pPr marL="285750" indent="-285750" algn="l">
                        <a:buFontTx/>
                        <a:buChar char="-"/>
                      </a:pPr>
                      <a:r>
                        <a:rPr lang="en-GB" sz="1100" dirty="0">
                          <a:latin typeface="Comic Sans MS" panose="030F0702030302020204" pitchFamily="66" charset="0"/>
                        </a:rPr>
                        <a:t>Internet  resources</a:t>
                      </a:r>
                    </a:p>
                    <a:p>
                      <a:pPr marL="285750" indent="-285750" algn="l">
                        <a:buFontTx/>
                        <a:buChar char="-"/>
                      </a:pPr>
                      <a:r>
                        <a:rPr lang="en-GB" sz="1100" dirty="0">
                          <a:latin typeface="Comic Sans MS" panose="030F0702030302020204" pitchFamily="66" charset="0"/>
                        </a:rPr>
                        <a:t>Model answer</a:t>
                      </a:r>
                    </a:p>
                    <a:p>
                      <a:pPr marL="285750" indent="-285750" algn="l">
                        <a:buFontTx/>
                        <a:buChar char="-"/>
                      </a:pPr>
                      <a:r>
                        <a:rPr lang="en-GB" sz="1100" dirty="0">
                          <a:latin typeface="Comic Sans MS" panose="030F0702030302020204" pitchFamily="66" charset="0"/>
                        </a:rPr>
                        <a:t>Sentence starters</a:t>
                      </a:r>
                    </a:p>
                    <a:p>
                      <a:pPr marL="285750" indent="-285750" algn="l">
                        <a:buFontTx/>
                        <a:buChar char="-"/>
                      </a:pP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662836048"/>
                  </a:ext>
                </a:extLst>
              </a:tr>
              <a:tr h="926605">
                <a:tc>
                  <a:txBody>
                    <a:bodyPr/>
                    <a:lstStyle/>
                    <a:p>
                      <a:pPr algn="ctr"/>
                      <a:r>
                        <a:rPr lang="en-GB" sz="1100" b="1" dirty="0">
                          <a:latin typeface="Comic Sans MS" panose="030F0702030302020204" pitchFamily="66" charset="0"/>
                        </a:rPr>
                        <a:t>The Magisterium and Vatican II</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Using the information given and all you know, including using internet resources, create a collage or write-up of the magisterium and Vatican II. Include the different types of magisterium and the role Vatican II played in the modern Catholic Church</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171450" indent="-171450" algn="l">
                        <a:buFontTx/>
                        <a:buChar char="-"/>
                      </a:pPr>
                      <a:r>
                        <a:rPr lang="en-GB" sz="1100" dirty="0">
                          <a:latin typeface="Comic Sans MS" panose="030F0702030302020204" pitchFamily="66" charset="0"/>
                        </a:rPr>
                        <a:t>Classwork booklets to be used </a:t>
                      </a:r>
                    </a:p>
                    <a:p>
                      <a:pPr marL="171450" indent="-171450" algn="l">
                        <a:buFontTx/>
                        <a:buChar char="-"/>
                      </a:pPr>
                      <a:r>
                        <a:rPr lang="en-GB" sz="1100" dirty="0">
                          <a:latin typeface="Comic Sans MS" panose="030F0702030302020204" pitchFamily="66" charset="0"/>
                        </a:rPr>
                        <a:t>Sentence starters</a:t>
                      </a:r>
                    </a:p>
                    <a:p>
                      <a:pPr marL="171450" indent="-171450" algn="l">
                        <a:buFontTx/>
                        <a:buChar char="-"/>
                      </a:pPr>
                      <a:r>
                        <a:rPr lang="en-GB" sz="1100" dirty="0">
                          <a:latin typeface="Comic Sans MS" panose="030F0702030302020204" pitchFamily="66" charset="0"/>
                        </a:rPr>
                        <a:t>Model answers to help you with structure</a:t>
                      </a:r>
                    </a:p>
                    <a:p>
                      <a:pPr marL="171450" indent="-171450" algn="l">
                        <a:buFontTx/>
                        <a:buChar char="-"/>
                      </a:pPr>
                      <a:endParaRPr lang="en-GB" sz="1100" dirty="0">
                        <a:latin typeface="Comic Sans MS" panose="030F0702030302020204" pitchFamily="66" charset="0"/>
                      </a:endParaRPr>
                    </a:p>
                    <a:p>
                      <a:pPr algn="l"/>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060830781"/>
                  </a:ext>
                </a:extLst>
              </a:tr>
              <a:tr h="1040226">
                <a:tc>
                  <a:txBody>
                    <a:bodyPr/>
                    <a:lstStyle/>
                    <a:p>
                      <a:pPr algn="ctr"/>
                      <a:r>
                        <a:rPr lang="en-GB" sz="1100" b="1" dirty="0">
                          <a:latin typeface="Comic Sans MS" panose="030F0702030302020204" pitchFamily="66" charset="0"/>
                        </a:rPr>
                        <a:t>15 Marker on Jewish attitudes to Kosher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100" b="0" i="0" u="none" strike="noStrike" kern="1200" cap="none" spc="0" normalizeH="0" baseline="0" noProof="0" dirty="0">
                          <a:ln>
                            <a:noFill/>
                          </a:ln>
                          <a:solidFill>
                            <a:prstClr val="black"/>
                          </a:solidFill>
                          <a:effectLst/>
                          <a:uLnTx/>
                          <a:uFillTx/>
                          <a:latin typeface="Comic Sans MS" panose="030F0702030302020204" pitchFamily="66" charset="0"/>
                          <a:ea typeface="Calibri"/>
                          <a:cs typeface="Calibri"/>
                          <a:sym typeface="Arial"/>
                        </a:rPr>
                        <a:t>“ The Trinity is the most important Catholic belief”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100" b="0" i="0" u="none" strike="noStrike" kern="1200" cap="none" spc="0" normalizeH="0" baseline="0" noProof="0" dirty="0">
                          <a:ln>
                            <a:noFill/>
                          </a:ln>
                          <a:solidFill>
                            <a:prstClr val="black"/>
                          </a:solidFill>
                          <a:effectLst/>
                          <a:uLnTx/>
                          <a:uFillTx/>
                          <a:latin typeface="Comic Sans MS" panose="030F0702030302020204" pitchFamily="66" charset="0"/>
                          <a:ea typeface="Calibri"/>
                          <a:cs typeface="Calibri"/>
                          <a:sym typeface="Arial"/>
                        </a:rPr>
                        <a:t>Discuss (15 marks) At least a page and a quarter.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Classwork booklets to be used</a:t>
                      </a:r>
                    </a:p>
                    <a:p>
                      <a:pPr marL="285750" indent="-285750" algn="l">
                        <a:buFontTx/>
                        <a:buChar char="-"/>
                      </a:pPr>
                      <a:r>
                        <a:rPr lang="en-GB" sz="1100" dirty="0">
                          <a:latin typeface="Comic Sans MS" panose="030F0702030302020204" pitchFamily="66" charset="0"/>
                        </a:rPr>
                        <a:t>BBC bitesize</a:t>
                      </a:r>
                    </a:p>
                    <a:p>
                      <a:pPr marL="285750" indent="-285750" algn="l">
                        <a:buFontTx/>
                        <a:buChar char="-"/>
                      </a:pPr>
                      <a:r>
                        <a:rPr lang="en-GB" sz="1100" dirty="0">
                          <a:latin typeface="Comic Sans MS" panose="030F0702030302020204" pitchFamily="66" charset="0"/>
                        </a:rPr>
                        <a:t>Internet RE resources</a:t>
                      </a:r>
                    </a:p>
                    <a:p>
                      <a:pPr marL="285750" indent="-285750" algn="l">
                        <a:buFontTx/>
                        <a:buChar char="-"/>
                      </a:pPr>
                      <a:r>
                        <a:rPr lang="en-GB" sz="1100" dirty="0">
                          <a:latin typeface="Comic Sans MS" panose="030F0702030302020204" pitchFamily="66" charset="0"/>
                        </a:rPr>
                        <a:t>Model answers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182041" y="2757676"/>
            <a:ext cx="666307" cy="995209"/>
          </a:xfrm>
          <a:prstGeom prst="rect">
            <a:avLst/>
          </a:prstGeom>
          <a:noFill/>
        </p:spPr>
        <p:txBody>
          <a:bodyPr wrap="square" rtlCol="0">
            <a:spAutoFit/>
          </a:bodyPr>
          <a:lstStyle/>
          <a:p>
            <a:r>
              <a:rPr lang="en-GB" sz="5867" b="1" dirty="0">
                <a:latin typeface="Comic Sans MS" panose="030F0702030302020204" pitchFamily="66"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182038" y="3722352"/>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182039" y="4687027"/>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0" y="5624528"/>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298</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Rory Lawton</cp:lastModifiedBy>
  <cp:revision>6</cp:revision>
  <dcterms:created xsi:type="dcterms:W3CDTF">2023-07-07T13:24:17Z</dcterms:created>
  <dcterms:modified xsi:type="dcterms:W3CDTF">2023-12-14T12:45:34Z</dcterms:modified>
</cp:coreProperties>
</file>