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810"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DB2F-D10A-4C90-87DD-82247DE0F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96E333-8A68-4D5D-863F-DD6BC7088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30D9BA1-BDA0-437D-91C9-8E31B631CF4E}"/>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7999F3CF-F50C-4BD6-B301-72C76E232D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E5F0F1-7743-485D-9198-7BCC97F346E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48590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CACCC-ED5E-4DCC-935D-E1BAF346DC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55AAED-E67B-4A2A-802E-EA35538948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60DA9C-7D78-43CD-8028-A51EF7001E9C}"/>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961C7B9C-4651-4BCC-9AB4-870F22B45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CB609E-8B15-4261-9388-39F0FBBDF18F}"/>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417650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12839-D18F-47A2-97AB-E0136BE85B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DCC46-3DF0-486B-B2BE-0680B518EA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0D6174-8288-48F2-A6BA-61B9C71E33B4}"/>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2CD27ADA-1862-470D-9AA8-C601EFB26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8CF682-8112-4108-8435-B3918C54B50A}"/>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744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F7A8-9F4E-4BAD-A12E-C74808F149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A664B-4B1E-4070-82DA-84E727B400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B6141D-D545-40BC-BCAC-FC4F89D6C287}"/>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21E512C3-2E0B-4D6E-B44C-3D9AB0AF40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4972B0-FC9C-4A0F-89AD-6A057CA5026C}"/>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79126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03C7-110E-4338-A539-888C6735F6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3DED92-B0B9-4A1E-84BA-0529B7B9F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7D0A3-FE65-449E-A542-7144B89FFF07}"/>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098DFA75-77FC-4131-88EA-F8B500CC99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69AA36-0D54-4883-866E-760CC6404247}"/>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27761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8649-3FE5-4497-97EA-203E6F37CE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74DF4-CBDC-4286-B520-416EA9DBAB5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4C0E85-1117-4699-8AED-0C6DAE0BD61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A1545E-9719-499B-BC65-80E9F8B15847}"/>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6" name="Footer Placeholder 5">
            <a:extLst>
              <a:ext uri="{FF2B5EF4-FFF2-40B4-BE49-F238E27FC236}">
                <a16:creationId xmlns:a16="http://schemas.microsoft.com/office/drawing/2014/main" id="{BA4E0560-FDA4-4487-A3B9-FE39EDEBD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3137CF-E07F-4633-BE2D-27532000135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175526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C0785-53A0-4281-9BC3-3446AC66E39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3FF5BC-391D-4C02-8B0D-3E8212A8A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FC3729-0783-4438-A80A-1F1CBCF27E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E702E9-004F-4263-9E12-59456B849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A75694-717E-472E-9F46-768D05849F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DD3D55-2830-4491-9ECC-9F1C41390578}"/>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8" name="Footer Placeholder 7">
            <a:extLst>
              <a:ext uri="{FF2B5EF4-FFF2-40B4-BE49-F238E27FC236}">
                <a16:creationId xmlns:a16="http://schemas.microsoft.com/office/drawing/2014/main" id="{6F61EF3D-3F95-461C-80F3-C63FD610D0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16A012-8A7D-483C-BB9E-00168A9CAAFB}"/>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166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B522-0298-4056-A45F-B56AC836AA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6784CD-DB33-4C42-849E-3FD4A8355E8C}"/>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4" name="Footer Placeholder 3">
            <a:extLst>
              <a:ext uri="{FF2B5EF4-FFF2-40B4-BE49-F238E27FC236}">
                <a16:creationId xmlns:a16="http://schemas.microsoft.com/office/drawing/2014/main" id="{FA158DD3-1CAD-439B-A18E-27D002E2D6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A42306-38A9-4518-8EBE-90C9ECC68C6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833198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E8B2DD-DF20-486D-96A9-1831EA4F8C3F}"/>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3" name="Footer Placeholder 2">
            <a:extLst>
              <a:ext uri="{FF2B5EF4-FFF2-40B4-BE49-F238E27FC236}">
                <a16:creationId xmlns:a16="http://schemas.microsoft.com/office/drawing/2014/main" id="{D8CD171A-BFAF-4809-8FC7-E0E9663073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4898F9-15F5-4449-96CD-736C969589E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29129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4B8A-6CA4-40C1-94B1-2D20634750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E846CE-5298-429E-B573-486CCDA350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29470F-7A72-432C-9864-903A76B56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EC537C-C45B-4E27-AA23-8E9FD43FE7B3}"/>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6" name="Footer Placeholder 5">
            <a:extLst>
              <a:ext uri="{FF2B5EF4-FFF2-40B4-BE49-F238E27FC236}">
                <a16:creationId xmlns:a16="http://schemas.microsoft.com/office/drawing/2014/main" id="{3A68555C-21A0-4F1B-9F6E-74A0408528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2EB10B-7076-4CEF-84B2-072DFA896885}"/>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11321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536F5-5CE8-43B6-A1C6-EDE0F62F7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72F551-61C3-49A5-814B-192703854A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9D23CF-2A6B-48F3-B42A-459EB07FB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40D84E-ED82-4C7E-B6DB-AFA3A1FA506E}"/>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6" name="Footer Placeholder 5">
            <a:extLst>
              <a:ext uri="{FF2B5EF4-FFF2-40B4-BE49-F238E27FC236}">
                <a16:creationId xmlns:a16="http://schemas.microsoft.com/office/drawing/2014/main" id="{840CB067-188F-4C62-AAC6-69B146E344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D144AC-2462-40AF-A165-C05D0FD48FB4}"/>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45071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7227F5-F188-4434-A7C3-3171FDB6BF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2D6EAF-A584-4FB6-9C12-82A2CB330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3AF768-2572-4614-AF6C-6DACDE175D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AFF737E5-EB30-47D6-A85B-CEDA93D398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476DE6-360E-4208-83B0-C94738A6E6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808E9-4838-4571-A8AD-0FF28593B74F}" type="slidenum">
              <a:rPr lang="en-GB" smtClean="0"/>
              <a:t>‹#›</a:t>
            </a:fld>
            <a:endParaRPr lang="en-GB"/>
          </a:p>
        </p:txBody>
      </p:sp>
    </p:spTree>
    <p:extLst>
      <p:ext uri="{BB962C8B-B14F-4D97-AF65-F5344CB8AC3E}">
        <p14:creationId xmlns:p14="http://schemas.microsoft.com/office/powerpoint/2010/main" val="322643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31;p25">
            <a:extLst>
              <a:ext uri="{FF2B5EF4-FFF2-40B4-BE49-F238E27FC236}">
                <a16:creationId xmlns:a16="http://schemas.microsoft.com/office/drawing/2014/main" id="{9B5A9FC2-F389-4DA9-A887-8A9AD8D6E5A7}"/>
              </a:ext>
            </a:extLst>
          </p:cNvPr>
          <p:cNvSpPr txBox="1"/>
          <p:nvPr/>
        </p:nvSpPr>
        <p:spPr>
          <a:xfrm>
            <a:off x="4511723" y="784900"/>
            <a:ext cx="7497108" cy="1319289"/>
          </a:xfrm>
          <a:prstGeom prst="rect">
            <a:avLst/>
          </a:prstGeom>
          <a:solidFill>
            <a:srgbClr val="FFFFFF"/>
          </a:solidFill>
          <a:ln>
            <a:noFill/>
          </a:ln>
        </p:spPr>
        <p:txBody>
          <a:bodyPr spcFirstLastPara="1" wrap="square" lIns="121900" tIns="60933" rIns="121900" bIns="60933" anchor="t" anchorCtr="0">
            <a:noAutofit/>
          </a:bodyPr>
          <a:lstStyle/>
          <a:p>
            <a:pPr algn="ctr">
              <a:lnSpc>
                <a:spcPct val="115000"/>
              </a:lnSpc>
            </a:pPr>
            <a:r>
              <a:rPr lang="en-GB" sz="1400" dirty="0">
                <a:solidFill>
                  <a:schemeClr val="dk1"/>
                </a:solidFill>
                <a:latin typeface="Comic Sans MS"/>
                <a:ea typeface="Comic Sans MS"/>
                <a:cs typeface="Comic Sans MS"/>
                <a:sym typeface="Comic Sans MS"/>
              </a:rPr>
              <a:t>This task menu shows what the students will be doing for each homework. The homework is based on the exam questions the students will be getting the different papers they will sit at GCSE. Completing these tasks will enable students to get feedback and make the appropriate improvement ready for formal assessments. </a:t>
            </a:r>
            <a:endParaRPr lang="en-GB" dirty="0"/>
          </a:p>
        </p:txBody>
      </p:sp>
      <p:sp>
        <p:nvSpPr>
          <p:cNvPr id="5" name="Google Shape;132;p25">
            <a:extLst>
              <a:ext uri="{FF2B5EF4-FFF2-40B4-BE49-F238E27FC236}">
                <a16:creationId xmlns:a16="http://schemas.microsoft.com/office/drawing/2014/main" id="{28AF82E2-2607-4F49-B810-DEAA87BC2840}"/>
              </a:ext>
            </a:extLst>
          </p:cNvPr>
          <p:cNvSpPr/>
          <p:nvPr/>
        </p:nvSpPr>
        <p:spPr>
          <a:xfrm>
            <a:off x="2556754" y="261061"/>
            <a:ext cx="9635247" cy="496143"/>
          </a:xfrm>
          <a:prstGeom prst="rect">
            <a:avLst/>
          </a:prstGeom>
          <a:solidFill>
            <a:schemeClr val="lt1"/>
          </a:solidFill>
          <a:ln>
            <a:noFill/>
          </a:ln>
        </p:spPr>
        <p:txBody>
          <a:bodyPr spcFirstLastPara="1" wrap="square" lIns="121900" tIns="60933" rIns="121900" bIns="60933" anchor="ctr" anchorCtr="0">
            <a:noAutofit/>
          </a:bodyPr>
          <a:lstStyle/>
          <a:p>
            <a:pPr marL="609585" algn="ctr">
              <a:lnSpc>
                <a:spcPct val="115000"/>
              </a:lnSpc>
            </a:pPr>
            <a:r>
              <a:rPr lang="en-GB" sz="3600" b="1" dirty="0">
                <a:solidFill>
                  <a:schemeClr val="dk1"/>
                </a:solidFill>
                <a:latin typeface="Comic Sans MS"/>
                <a:ea typeface="Calibri"/>
                <a:cs typeface="Calibri"/>
                <a:sym typeface="Comic Sans MS"/>
              </a:rPr>
              <a:t>History ‘Home Learning’</a:t>
            </a:r>
            <a:endParaRPr sz="3600" dirty="0">
              <a:solidFill>
                <a:schemeClr val="dk1"/>
              </a:solidFill>
              <a:latin typeface="Calibri"/>
              <a:ea typeface="Calibri"/>
              <a:cs typeface="Calibri"/>
              <a:sym typeface="Calibri"/>
            </a:endParaRPr>
          </a:p>
          <a:p>
            <a:pPr algn="ctr">
              <a:lnSpc>
                <a:spcPct val="115000"/>
              </a:lnSpc>
              <a:spcBef>
                <a:spcPts val="1333"/>
              </a:spcBef>
            </a:pPr>
            <a:r>
              <a:rPr lang="en" sz="1467" b="1" dirty="0">
                <a:solidFill>
                  <a:schemeClr val="dk1"/>
                </a:solidFill>
                <a:latin typeface="Calibri"/>
                <a:ea typeface="Calibri"/>
                <a:cs typeface="Calibri"/>
                <a:sym typeface="Calibri"/>
              </a:rPr>
              <a:t> </a:t>
            </a:r>
            <a:endParaRPr sz="1467" dirty="0">
              <a:solidFill>
                <a:schemeClr val="dk1"/>
              </a:solidFill>
              <a:latin typeface="Calibri"/>
              <a:ea typeface="Calibri"/>
              <a:cs typeface="Calibri"/>
              <a:sym typeface="Calibri"/>
            </a:endParaRPr>
          </a:p>
        </p:txBody>
      </p:sp>
      <p:sp>
        <p:nvSpPr>
          <p:cNvPr id="6" name="Google Shape;157;p25">
            <a:extLst>
              <a:ext uri="{FF2B5EF4-FFF2-40B4-BE49-F238E27FC236}">
                <a16:creationId xmlns:a16="http://schemas.microsoft.com/office/drawing/2014/main" id="{C45512AA-50A2-46E6-811A-23C4970A8B43}"/>
              </a:ext>
            </a:extLst>
          </p:cNvPr>
          <p:cNvSpPr txBox="1"/>
          <p:nvPr/>
        </p:nvSpPr>
        <p:spPr>
          <a:xfrm>
            <a:off x="182041" y="239540"/>
            <a:ext cx="4144862" cy="1615688"/>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121900" tIns="60933" rIns="121900" bIns="60933" anchor="t" anchorCtr="0">
            <a:noAutofit/>
          </a:bodyPr>
          <a:lstStyle/>
          <a:p>
            <a:r>
              <a:rPr lang="en" sz="2000" dirty="0">
                <a:solidFill>
                  <a:schemeClr val="dk1"/>
                </a:solidFill>
                <a:latin typeface="Comic Sans MS" panose="030F0702030302020204" pitchFamily="66" charset="0"/>
                <a:ea typeface="Calibri"/>
                <a:cs typeface="Calibri"/>
                <a:sym typeface="Calibri"/>
              </a:rPr>
              <a:t>Term: </a:t>
            </a:r>
            <a:r>
              <a:rPr lang="en-GB" sz="2000" dirty="0">
                <a:solidFill>
                  <a:schemeClr val="dk1"/>
                </a:solidFill>
                <a:latin typeface="Comic Sans MS" panose="030F0702030302020204" pitchFamily="66" charset="0"/>
                <a:ea typeface="Calibri"/>
                <a:cs typeface="Calibri"/>
                <a:sym typeface="Calibri"/>
              </a:rPr>
              <a:t>Two</a:t>
            </a:r>
            <a:endParaRPr sz="1400" dirty="0">
              <a:latin typeface="Comic Sans MS" panose="030F0702030302020204" pitchFamily="66" charset="0"/>
            </a:endParaRPr>
          </a:p>
          <a:p>
            <a:r>
              <a:rPr lang="en" sz="2000" dirty="0">
                <a:solidFill>
                  <a:schemeClr val="dk1"/>
                </a:solidFill>
                <a:latin typeface="Comic Sans MS" panose="030F0702030302020204" pitchFamily="66" charset="0"/>
                <a:ea typeface="Calibri"/>
                <a:cs typeface="Calibri"/>
                <a:sym typeface="Calibri"/>
              </a:rPr>
              <a:t>Year group: </a:t>
            </a:r>
            <a:r>
              <a:rPr lang="en-GB" sz="2000" dirty="0">
                <a:solidFill>
                  <a:schemeClr val="dk1"/>
                </a:solidFill>
                <a:latin typeface="Comic Sans MS" panose="030F0702030302020204" pitchFamily="66" charset="0"/>
                <a:ea typeface="Calibri"/>
                <a:cs typeface="Calibri"/>
                <a:sym typeface="Calibri"/>
              </a:rPr>
              <a:t>Eleven </a:t>
            </a:r>
          </a:p>
          <a:p>
            <a:r>
              <a:rPr lang="en" sz="2000" dirty="0">
                <a:solidFill>
                  <a:schemeClr val="dk1"/>
                </a:solidFill>
                <a:latin typeface="Comic Sans MS" panose="030F0702030302020204" pitchFamily="66" charset="0"/>
                <a:ea typeface="Calibri"/>
                <a:cs typeface="Calibri"/>
                <a:sym typeface="Calibri"/>
              </a:rPr>
              <a:t>Subject: </a:t>
            </a:r>
            <a:r>
              <a:rPr lang="en-GB" sz="2000" dirty="0">
                <a:solidFill>
                  <a:schemeClr val="dk1"/>
                </a:solidFill>
                <a:latin typeface="Comic Sans MS" panose="030F0702030302020204" pitchFamily="66" charset="0"/>
                <a:ea typeface="Calibri"/>
                <a:cs typeface="Calibri"/>
                <a:sym typeface="Calibri"/>
              </a:rPr>
              <a:t>History</a:t>
            </a:r>
            <a:endParaRPr sz="2000" dirty="0">
              <a:solidFill>
                <a:schemeClr val="dk1"/>
              </a:solidFill>
              <a:latin typeface="Comic Sans MS" panose="030F0702030302020204" pitchFamily="66" charset="0"/>
              <a:ea typeface="Calibri"/>
              <a:cs typeface="Calibri"/>
              <a:sym typeface="Calibri"/>
            </a:endParaRPr>
          </a:p>
          <a:p>
            <a:r>
              <a:rPr lang="en" sz="2000" dirty="0">
                <a:solidFill>
                  <a:schemeClr val="dk1"/>
                </a:solidFill>
                <a:latin typeface="Comic Sans MS" panose="030F0702030302020204" pitchFamily="66" charset="0"/>
                <a:ea typeface="Calibri"/>
                <a:cs typeface="Calibri"/>
                <a:sym typeface="Calibri"/>
              </a:rPr>
              <a:t>Topic: </a:t>
            </a:r>
            <a:r>
              <a:rPr lang="en-GB" sz="2000" dirty="0">
                <a:solidFill>
                  <a:schemeClr val="dk1"/>
                </a:solidFill>
                <a:latin typeface="Comic Sans MS" panose="030F0702030302020204" pitchFamily="66" charset="0"/>
                <a:ea typeface="Calibri"/>
                <a:cs typeface="Calibri"/>
                <a:sym typeface="Calibri"/>
              </a:rPr>
              <a:t>Warfare and British Society</a:t>
            </a:r>
            <a:endParaRPr sz="2000" dirty="0">
              <a:solidFill>
                <a:schemeClr val="dk1"/>
              </a:solidFill>
              <a:latin typeface="Comic Sans MS" panose="030F0702030302020204" pitchFamily="66" charset="0"/>
              <a:ea typeface="Calibri"/>
              <a:cs typeface="Calibri"/>
              <a:sym typeface="Calibri"/>
            </a:endParaRPr>
          </a:p>
        </p:txBody>
      </p:sp>
      <p:pic>
        <p:nvPicPr>
          <p:cNvPr id="7" name="Google Shape;158;p25">
            <a:extLst>
              <a:ext uri="{FF2B5EF4-FFF2-40B4-BE49-F238E27FC236}">
                <a16:creationId xmlns:a16="http://schemas.microsoft.com/office/drawing/2014/main" id="{024EDCE7-1B62-42CC-B8B1-E6FF453D122F}"/>
              </a:ext>
            </a:extLst>
          </p:cNvPr>
          <p:cNvPicPr preferRelativeResize="0"/>
          <p:nvPr/>
        </p:nvPicPr>
        <p:blipFill rotWithShape="1">
          <a:blip r:embed="rId2">
            <a:alphaModFix/>
          </a:blip>
          <a:srcRect/>
          <a:stretch/>
        </p:blipFill>
        <p:spPr>
          <a:xfrm>
            <a:off x="11361947" y="93101"/>
            <a:ext cx="707197" cy="743776"/>
          </a:xfrm>
          <a:prstGeom prst="rect">
            <a:avLst/>
          </a:prstGeom>
          <a:noFill/>
          <a:ln>
            <a:noFill/>
          </a:ln>
        </p:spPr>
      </p:pic>
      <p:graphicFrame>
        <p:nvGraphicFramePr>
          <p:cNvPr id="8" name="Table 7">
            <a:extLst>
              <a:ext uri="{FF2B5EF4-FFF2-40B4-BE49-F238E27FC236}">
                <a16:creationId xmlns:a16="http://schemas.microsoft.com/office/drawing/2014/main" id="{AC8A9D6B-0652-4384-B06B-9DFA9445341C}"/>
              </a:ext>
            </a:extLst>
          </p:cNvPr>
          <p:cNvGraphicFramePr>
            <a:graphicFrameLocks noGrp="1"/>
          </p:cNvGraphicFramePr>
          <p:nvPr>
            <p:extLst>
              <p:ext uri="{D42A27DB-BD31-4B8C-83A1-F6EECF244321}">
                <p14:modId xmlns:p14="http://schemas.microsoft.com/office/powerpoint/2010/main" val="3152094794"/>
              </p:ext>
            </p:extLst>
          </p:nvPr>
        </p:nvGraphicFramePr>
        <p:xfrm>
          <a:off x="1060174" y="1953250"/>
          <a:ext cx="10948657" cy="4874589"/>
        </p:xfrm>
        <a:graphic>
          <a:graphicData uri="http://schemas.openxmlformats.org/drawingml/2006/table">
            <a:tbl>
              <a:tblPr firstRow="1" bandRow="1"/>
              <a:tblGrid>
                <a:gridCol w="3065259">
                  <a:extLst>
                    <a:ext uri="{9D8B030D-6E8A-4147-A177-3AD203B41FA5}">
                      <a16:colId xmlns:a16="http://schemas.microsoft.com/office/drawing/2014/main" val="1336307913"/>
                    </a:ext>
                  </a:extLst>
                </a:gridCol>
                <a:gridCol w="4045057">
                  <a:extLst>
                    <a:ext uri="{9D8B030D-6E8A-4147-A177-3AD203B41FA5}">
                      <a16:colId xmlns:a16="http://schemas.microsoft.com/office/drawing/2014/main" val="30032842"/>
                    </a:ext>
                  </a:extLst>
                </a:gridCol>
                <a:gridCol w="3838341">
                  <a:extLst>
                    <a:ext uri="{9D8B030D-6E8A-4147-A177-3AD203B41FA5}">
                      <a16:colId xmlns:a16="http://schemas.microsoft.com/office/drawing/2014/main" val="187179454"/>
                    </a:ext>
                  </a:extLst>
                </a:gridCol>
              </a:tblGrid>
              <a:tr h="809961">
                <a:tc>
                  <a:txBody>
                    <a:bodyPr/>
                    <a:lstStyle/>
                    <a:p>
                      <a:pPr algn="ctr"/>
                      <a:r>
                        <a:rPr lang="en-GB" sz="2400" dirty="0">
                          <a:solidFill>
                            <a:schemeClr val="tx1"/>
                          </a:solidFill>
                          <a:latin typeface="Comic Sans MS" panose="030F0702030302020204" pitchFamily="66" charset="0"/>
                        </a:rPr>
                        <a:t>Home learning activity</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GB" sz="2400" dirty="0">
                          <a:solidFill>
                            <a:schemeClr val="tx1"/>
                          </a:solidFill>
                          <a:latin typeface="Comic Sans MS" panose="030F0702030302020204" pitchFamily="66" charset="0"/>
                        </a:rPr>
                        <a:t>Instructions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GB" sz="2400" dirty="0">
                          <a:solidFill>
                            <a:schemeClr val="tx1"/>
                          </a:solidFill>
                          <a:latin typeface="Comic Sans MS" panose="030F0702030302020204" pitchFamily="66" charset="0"/>
                        </a:rPr>
                        <a:t>Support strategies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871885437"/>
                  </a:ext>
                </a:extLst>
              </a:tr>
              <a:tr h="7521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000" b="1" dirty="0">
                        <a:solidFill>
                          <a:schemeClr val="dk1"/>
                        </a:solidFill>
                        <a:latin typeface="Comic Sans MS" panose="030F0702030302020204" pitchFamily="66" charset="0"/>
                        <a:ea typeface="Comic Sans MS"/>
                        <a:cs typeface="Comic Sans MS"/>
                        <a:sym typeface="Comic Sans MS"/>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b="1" dirty="0">
                          <a:latin typeface="Comic Sans MS" panose="030F0702030302020204" pitchFamily="66" charset="0"/>
                        </a:rPr>
                        <a:t>Knowledge test 2.1</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dirty="0">
                          <a:latin typeface="Comic Sans MS" panose="030F0702030302020204" pitchFamily="66" charset="0"/>
                        </a:rPr>
                        <a:t>The students have to revise their knowledge and answer a series of simple questions test knowledge and understanding.</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000" dirty="0">
                          <a:latin typeface="Comic Sans MS" panose="030F0702030302020204" pitchFamily="66" charset="0"/>
                        </a:rPr>
                        <a:t>Classwork folders to be used </a:t>
                      </a:r>
                    </a:p>
                    <a:p>
                      <a:pPr marL="171450" indent="-171450" algn="l">
                        <a:buFontTx/>
                        <a:buChar char="-"/>
                      </a:pPr>
                      <a:r>
                        <a:rPr lang="en-GB" sz="1000" dirty="0">
                          <a:latin typeface="Comic Sans MS" panose="030F0702030302020204" pitchFamily="66" charset="0"/>
                        </a:rPr>
                        <a:t>How to answer videos on Google Classroom </a:t>
                      </a:r>
                    </a:p>
                    <a:p>
                      <a:pPr marL="171450" indent="-171450" algn="l">
                        <a:buFontTx/>
                        <a:buChar char="-"/>
                      </a:pPr>
                      <a:r>
                        <a:rPr lang="en-GB" sz="1000" dirty="0">
                          <a:latin typeface="Comic Sans MS" panose="030F0702030302020204" pitchFamily="66" charset="0"/>
                        </a:rPr>
                        <a:t>Model answers to help you with structure</a:t>
                      </a:r>
                    </a:p>
                    <a:p>
                      <a:pPr marL="171450" indent="-171450" algn="l">
                        <a:buFontTx/>
                        <a:buChar char="-"/>
                      </a:pPr>
                      <a:r>
                        <a:rPr lang="en-GB" sz="1000" dirty="0">
                          <a:latin typeface="Comic Sans MS" panose="030F0702030302020204" pitchFamily="66" charset="0"/>
                        </a:rPr>
                        <a:t>Revision booklets on Google Classroom</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540216112"/>
                  </a:ext>
                </a:extLst>
              </a:tr>
              <a:tr h="1032945">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000" b="1" dirty="0">
                        <a:solidFill>
                          <a:schemeClr val="dk1"/>
                        </a:solidFill>
                        <a:latin typeface="Comic Sans MS" panose="030F0702030302020204" pitchFamily="66" charset="0"/>
                        <a:ea typeface="Comic Sans MS"/>
                        <a:cs typeface="Comic Sans MS"/>
                        <a:sym typeface="Comic Sans MS"/>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b="1" dirty="0">
                          <a:solidFill>
                            <a:schemeClr val="dk1"/>
                          </a:solidFill>
                          <a:latin typeface="Comic Sans MS" panose="030F0702030302020204" pitchFamily="66" charset="0"/>
                          <a:ea typeface="Comic Sans MS"/>
                          <a:cs typeface="Comic Sans MS"/>
                          <a:sym typeface="Comic Sans MS"/>
                        </a:rPr>
                        <a:t>Explain (12 marks) Question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en-GB" sz="1000" dirty="0">
                        <a:latin typeface="Comic Sans MS" panose="030F0702030302020204" pitchFamily="66" charset="0"/>
                      </a:endParaRPr>
                    </a:p>
                    <a:p>
                      <a:pPr algn="ctr"/>
                      <a:r>
                        <a:rPr lang="en-GB" sz="1000" dirty="0">
                          <a:latin typeface="Comic Sans MS" panose="030F0702030302020204" pitchFamily="66" charset="0"/>
                        </a:rPr>
                        <a:t>The students will be asked to explain how war affected something in a specific era. In this case 1250-1500. They will be given two prompts within the question and they will need to come up with a third of their own. They must not just recall the effects on civilians but explain how they were affected differently.</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000" dirty="0">
                          <a:latin typeface="Comic Sans MS" panose="030F0702030302020204" pitchFamily="66" charset="0"/>
                        </a:rPr>
                        <a:t>Classwork folders to be used </a:t>
                      </a:r>
                    </a:p>
                    <a:p>
                      <a:pPr marL="171450" indent="-171450" algn="l">
                        <a:buFontTx/>
                        <a:buChar char="-"/>
                      </a:pPr>
                      <a:r>
                        <a:rPr lang="en-GB" sz="1000" dirty="0">
                          <a:latin typeface="Comic Sans MS" panose="030F0702030302020204" pitchFamily="66" charset="0"/>
                        </a:rPr>
                        <a:t>How to answer videos on Google Classroom </a:t>
                      </a:r>
                    </a:p>
                    <a:p>
                      <a:pPr marL="171450" indent="-171450" algn="l">
                        <a:buFontTx/>
                        <a:buChar char="-"/>
                      </a:pPr>
                      <a:r>
                        <a:rPr lang="en-GB" sz="1000" dirty="0">
                          <a:latin typeface="Comic Sans MS" panose="030F0702030302020204" pitchFamily="66" charset="0"/>
                        </a:rPr>
                        <a:t>Model answers to help you with structure</a:t>
                      </a:r>
                    </a:p>
                    <a:p>
                      <a:pPr marL="171450" indent="-171450" algn="l">
                        <a:buFontTx/>
                        <a:buChar char="-"/>
                      </a:pPr>
                      <a:r>
                        <a:rPr lang="en-GB" sz="1000" dirty="0">
                          <a:latin typeface="Comic Sans MS" panose="030F0702030302020204" pitchFamily="66" charset="0"/>
                        </a:rPr>
                        <a:t>Revision booklets on Google Classroom</a:t>
                      </a:r>
                    </a:p>
                    <a:p>
                      <a:pPr marL="285750" indent="-285750" algn="l">
                        <a:buFontTx/>
                        <a:buChar char="-"/>
                      </a:pPr>
                      <a:endParaRPr lang="en-GB" sz="10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62836048"/>
                  </a:ext>
                </a:extLst>
              </a:tr>
              <a:tr h="1093091">
                <a:tc>
                  <a:txBody>
                    <a:bodyPr/>
                    <a:lstStyle/>
                    <a:p>
                      <a:pPr algn="ctr"/>
                      <a:endParaRPr lang="en-GB" sz="1000" b="1" dirty="0">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b="1" dirty="0">
                          <a:solidFill>
                            <a:schemeClr val="dk1"/>
                          </a:solidFill>
                          <a:latin typeface="Comic Sans MS" panose="030F0702030302020204" pitchFamily="66" charset="0"/>
                          <a:sym typeface="Comic Sans MS"/>
                        </a:rPr>
                        <a:t>Judgement ‘The main reason for X was Y. Do you agree? (20 marks) question</a:t>
                      </a:r>
                      <a:endParaRPr lang="en-GB" sz="1000" b="1"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dirty="0">
                          <a:latin typeface="Comic Sans MS" panose="030F0702030302020204" pitchFamily="66" charset="0"/>
                        </a:rPr>
                        <a:t>The students will be asked to make a judgment on the assertion put forward by a question. This could be a reason for the outcome of a battle or the introduction of a new weapon or strategy and the impact of warfare during that period</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000" dirty="0">
                          <a:latin typeface="Comic Sans MS" panose="030F0702030302020204" pitchFamily="66" charset="0"/>
                        </a:rPr>
                        <a:t>Classwork folders to be used for contextual knowledge</a:t>
                      </a:r>
                    </a:p>
                    <a:p>
                      <a:pPr marL="171450" indent="-171450" algn="l">
                        <a:buFontTx/>
                        <a:buChar char="-"/>
                      </a:pPr>
                      <a:r>
                        <a:rPr lang="en-GB" sz="1000" dirty="0">
                          <a:latin typeface="Comic Sans MS" panose="030F0702030302020204" pitchFamily="66" charset="0"/>
                        </a:rPr>
                        <a:t>How to answer videos on Google Classroom</a:t>
                      </a:r>
                    </a:p>
                    <a:p>
                      <a:pPr marL="171450" indent="-171450" algn="l">
                        <a:buFontTx/>
                        <a:buChar char="-"/>
                      </a:pPr>
                      <a:r>
                        <a:rPr lang="en-GB" sz="1000" dirty="0">
                          <a:latin typeface="Comic Sans MS" panose="030F0702030302020204" pitchFamily="66" charset="0"/>
                        </a:rPr>
                        <a:t>Model answers to help you with structure</a:t>
                      </a:r>
                    </a:p>
                    <a:p>
                      <a:pPr marL="171450" indent="-171450" algn="l">
                        <a:buFontTx/>
                        <a:buChar char="-"/>
                      </a:pPr>
                      <a:r>
                        <a:rPr lang="en-GB" sz="1000" dirty="0">
                          <a:latin typeface="Comic Sans MS" panose="030F0702030302020204" pitchFamily="66" charset="0"/>
                        </a:rPr>
                        <a:t>Revision booklets on Google classroom </a:t>
                      </a:r>
                    </a:p>
                    <a:p>
                      <a:pPr algn="l"/>
                      <a:endParaRPr lang="en-GB" sz="10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60830781"/>
                  </a:ext>
                </a:extLst>
              </a:tr>
              <a:tr h="9872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Suggest </a:t>
                      </a:r>
                      <a:r>
                        <a:rPr lang="en-GB" sz="1200" b="1" kern="1200" dirty="0">
                          <a:solidFill>
                            <a:schemeClr val="tx1"/>
                          </a:solidFill>
                          <a:effectLst/>
                          <a:latin typeface="+mn-lt"/>
                          <a:ea typeface="+mn-ea"/>
                          <a:cs typeface="+mn-cs"/>
                        </a:rPr>
                        <a:t>one </a:t>
                      </a:r>
                      <a:r>
                        <a:rPr lang="en-GB" sz="1200" kern="1200" dirty="0">
                          <a:solidFill>
                            <a:schemeClr val="tx1"/>
                          </a:solidFill>
                          <a:effectLst/>
                          <a:latin typeface="+mn-lt"/>
                          <a:ea typeface="+mn-ea"/>
                          <a:cs typeface="+mn-cs"/>
                        </a:rPr>
                        <a:t>reason why </a:t>
                      </a:r>
                      <a:r>
                        <a:rPr lang="en-GB" sz="1200" b="1" u="sng" kern="1200" dirty="0">
                          <a:solidFill>
                            <a:schemeClr val="tx1"/>
                          </a:solidFill>
                          <a:effectLst/>
                          <a:latin typeface="+mn-lt"/>
                          <a:ea typeface="+mn-ea"/>
                          <a:cs typeface="+mn-cs"/>
                        </a:rPr>
                        <a:t>Interpretations 1 and 2</a:t>
                      </a:r>
                      <a:r>
                        <a:rPr lang="en-GB" sz="1200" kern="1200" dirty="0">
                          <a:solidFill>
                            <a:schemeClr val="tx1"/>
                          </a:solidFill>
                          <a:effectLst/>
                          <a:latin typeface="+mn-lt"/>
                          <a:ea typeface="+mn-ea"/>
                          <a:cs typeface="+mn-cs"/>
                        </a:rPr>
                        <a:t> give different views about the events of Kristallnacht in 1938. 20 marks</a:t>
                      </a:r>
                      <a:endParaRPr lang="en-GB" sz="1200" b="1"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dirty="0">
                          <a:latin typeface="Comic Sans MS" panose="030F0702030302020204" pitchFamily="66" charset="0"/>
                        </a:rPr>
                        <a:t>The students will be asked to how far they agree with a particular interpretation. </a:t>
                      </a:r>
                      <a:r>
                        <a:rPr lang="en-GB" sz="1000">
                          <a:latin typeface="Comic Sans MS" panose="030F0702030302020204" pitchFamily="66" charset="0"/>
                        </a:rPr>
                        <a:t>To do this </a:t>
                      </a:r>
                      <a:r>
                        <a:rPr lang="en-GB" sz="1000" dirty="0">
                          <a:latin typeface="Comic Sans MS" panose="030F0702030302020204" pitchFamily="66" charset="0"/>
                        </a:rPr>
                        <a:t>they will need to look at the interpretation and use their own knowledge.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000" dirty="0">
                          <a:latin typeface="Comic Sans MS" panose="030F0702030302020204" pitchFamily="66" charset="0"/>
                        </a:rPr>
                        <a:t>Classwork folders to be used for contextual knowledge</a:t>
                      </a:r>
                    </a:p>
                    <a:p>
                      <a:pPr marL="171450" indent="-171450" algn="l">
                        <a:buFontTx/>
                        <a:buChar char="-"/>
                      </a:pPr>
                      <a:r>
                        <a:rPr lang="en-GB" sz="1000" dirty="0">
                          <a:latin typeface="Comic Sans MS" panose="030F0702030302020204" pitchFamily="66" charset="0"/>
                        </a:rPr>
                        <a:t>How to answer videos on Google Classroom</a:t>
                      </a:r>
                    </a:p>
                    <a:p>
                      <a:pPr marL="171450" indent="-171450" algn="l">
                        <a:buFontTx/>
                        <a:buChar char="-"/>
                      </a:pPr>
                      <a:r>
                        <a:rPr lang="en-GB" sz="1000" dirty="0">
                          <a:latin typeface="Comic Sans MS" panose="030F0702030302020204" pitchFamily="66" charset="0"/>
                        </a:rPr>
                        <a:t>Model answers to help you with structure</a:t>
                      </a:r>
                    </a:p>
                    <a:p>
                      <a:pPr marL="171450" indent="-171450" algn="l">
                        <a:buFontTx/>
                        <a:buChar char="-"/>
                      </a:pPr>
                      <a:r>
                        <a:rPr lang="en-GB" sz="1000" dirty="0">
                          <a:latin typeface="Comic Sans MS" panose="030F0702030302020204" pitchFamily="66" charset="0"/>
                        </a:rPr>
                        <a:t>Revision booklets on Google classroom</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82839339"/>
                  </a:ext>
                </a:extLst>
              </a:tr>
            </a:tbl>
          </a:graphicData>
        </a:graphic>
      </p:graphicFrame>
      <p:sp>
        <p:nvSpPr>
          <p:cNvPr id="14" name="TextBox 13">
            <a:extLst>
              <a:ext uri="{FF2B5EF4-FFF2-40B4-BE49-F238E27FC236}">
                <a16:creationId xmlns:a16="http://schemas.microsoft.com/office/drawing/2014/main" id="{212696F8-5F6D-4279-B592-66BB3B2156F0}"/>
              </a:ext>
            </a:extLst>
          </p:cNvPr>
          <p:cNvSpPr txBox="1"/>
          <p:nvPr/>
        </p:nvSpPr>
        <p:spPr>
          <a:xfrm>
            <a:off x="182041" y="2757676"/>
            <a:ext cx="666307" cy="995209"/>
          </a:xfrm>
          <a:prstGeom prst="rect">
            <a:avLst/>
          </a:prstGeom>
          <a:noFill/>
        </p:spPr>
        <p:txBody>
          <a:bodyPr wrap="square" rtlCol="0">
            <a:spAutoFit/>
          </a:bodyPr>
          <a:lstStyle/>
          <a:p>
            <a:r>
              <a:rPr lang="en-GB" sz="5867" b="1" dirty="0">
                <a:latin typeface="Comic Sans MS" panose="030F0702030302020204" pitchFamily="66" charset="0"/>
              </a:rPr>
              <a:t>1</a:t>
            </a:r>
          </a:p>
        </p:txBody>
      </p:sp>
      <p:sp>
        <p:nvSpPr>
          <p:cNvPr id="16" name="TextBox 15">
            <a:extLst>
              <a:ext uri="{FF2B5EF4-FFF2-40B4-BE49-F238E27FC236}">
                <a16:creationId xmlns:a16="http://schemas.microsoft.com/office/drawing/2014/main" id="{68846DFC-B5B8-4B2D-BEDA-CE7EC60FDB28}"/>
              </a:ext>
            </a:extLst>
          </p:cNvPr>
          <p:cNvSpPr txBox="1"/>
          <p:nvPr/>
        </p:nvSpPr>
        <p:spPr>
          <a:xfrm>
            <a:off x="182038" y="3722352"/>
            <a:ext cx="666307" cy="995209"/>
          </a:xfrm>
          <a:prstGeom prst="rect">
            <a:avLst/>
          </a:prstGeom>
          <a:noFill/>
        </p:spPr>
        <p:txBody>
          <a:bodyPr wrap="square" rtlCol="0">
            <a:spAutoFit/>
          </a:bodyPr>
          <a:lstStyle/>
          <a:p>
            <a:r>
              <a:rPr lang="en-GB" sz="5867" b="1" dirty="0">
                <a:latin typeface="Comic Sans MS" panose="030F0702030302020204" pitchFamily="66" charset="0"/>
              </a:rPr>
              <a:t>2</a:t>
            </a:r>
          </a:p>
        </p:txBody>
      </p:sp>
      <p:sp>
        <p:nvSpPr>
          <p:cNvPr id="17" name="TextBox 16">
            <a:extLst>
              <a:ext uri="{FF2B5EF4-FFF2-40B4-BE49-F238E27FC236}">
                <a16:creationId xmlns:a16="http://schemas.microsoft.com/office/drawing/2014/main" id="{CE4ADE78-BB78-45AB-8235-FF3D7E7BEC23}"/>
              </a:ext>
            </a:extLst>
          </p:cNvPr>
          <p:cNvSpPr txBox="1"/>
          <p:nvPr/>
        </p:nvSpPr>
        <p:spPr>
          <a:xfrm>
            <a:off x="182039" y="4687027"/>
            <a:ext cx="666307" cy="995209"/>
          </a:xfrm>
          <a:prstGeom prst="rect">
            <a:avLst/>
          </a:prstGeom>
          <a:noFill/>
        </p:spPr>
        <p:txBody>
          <a:bodyPr wrap="square" rtlCol="0">
            <a:spAutoFit/>
          </a:bodyPr>
          <a:lstStyle/>
          <a:p>
            <a:r>
              <a:rPr lang="en-GB" sz="5867" b="1" dirty="0">
                <a:latin typeface="Comic Sans MS" panose="030F0702030302020204" pitchFamily="66" charset="0"/>
              </a:rPr>
              <a:t>3</a:t>
            </a:r>
          </a:p>
        </p:txBody>
      </p:sp>
      <p:sp>
        <p:nvSpPr>
          <p:cNvPr id="18" name="TextBox 17">
            <a:extLst>
              <a:ext uri="{FF2B5EF4-FFF2-40B4-BE49-F238E27FC236}">
                <a16:creationId xmlns:a16="http://schemas.microsoft.com/office/drawing/2014/main" id="{6273A7FC-E4EA-404D-B608-5AB17F282A88}"/>
              </a:ext>
            </a:extLst>
          </p:cNvPr>
          <p:cNvSpPr txBox="1"/>
          <p:nvPr/>
        </p:nvSpPr>
        <p:spPr>
          <a:xfrm>
            <a:off x="182040" y="5624528"/>
            <a:ext cx="666307" cy="995209"/>
          </a:xfrm>
          <a:prstGeom prst="rect">
            <a:avLst/>
          </a:prstGeom>
          <a:noFill/>
        </p:spPr>
        <p:txBody>
          <a:bodyPr wrap="square" rtlCol="0">
            <a:spAutoFit/>
          </a:bodyPr>
          <a:lstStyle/>
          <a:p>
            <a:r>
              <a:rPr lang="en-GB" sz="5867" b="1" dirty="0">
                <a:latin typeface="Comic Sans MS" panose="030F0702030302020204" pitchFamily="66" charset="0"/>
              </a:rPr>
              <a:t>4</a:t>
            </a:r>
          </a:p>
        </p:txBody>
      </p:sp>
    </p:spTree>
    <p:extLst>
      <p:ext uri="{BB962C8B-B14F-4D97-AF65-F5344CB8AC3E}">
        <p14:creationId xmlns:p14="http://schemas.microsoft.com/office/powerpoint/2010/main" val="605307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396</Words>
  <Application>Microsoft Office PowerPoint</Application>
  <PresentationFormat>Widescreen</PresentationFormat>
  <Paragraphs>42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Drozd</dc:creator>
  <cp:lastModifiedBy>J Dawkins</cp:lastModifiedBy>
  <cp:revision>11</cp:revision>
  <dcterms:created xsi:type="dcterms:W3CDTF">2023-07-07T13:24:17Z</dcterms:created>
  <dcterms:modified xsi:type="dcterms:W3CDTF">2023-11-09T14:17:02Z</dcterms:modified>
</cp:coreProperties>
</file>