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09/11/2023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09/11/2023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11723" y="784900"/>
            <a:ext cx="7497108" cy="1319289"/>
          </a:xfrm>
          <a:prstGeom prst="rect">
            <a:avLst/>
          </a:prstGeom>
          <a:solidFill>
            <a:srgbClr val="FFFFFF"/>
          </a:solidFill>
          <a:ln>
            <a:noFill/>
          </a:ln>
        </p:spPr>
        <p:txBody>
          <a:bodyPr spcFirstLastPara="1" wrap="square" lIns="121900" tIns="60933" rIns="121900" bIns="60933" anchor="t" anchorCtr="0">
            <a:noAutofit/>
          </a:bodyPr>
          <a:lstStyle/>
          <a:p>
            <a:pPr algn="ctr">
              <a:lnSpc>
                <a:spcPct val="115000"/>
              </a:lnSpc>
            </a:pPr>
            <a:r>
              <a:rPr lang="en-GB" sz="1400" dirty="0">
                <a:solidFill>
                  <a:schemeClr val="dk1"/>
                </a:solidFill>
                <a:latin typeface="Comic Sans MS"/>
                <a:ea typeface="Comic Sans MS"/>
                <a:cs typeface="Comic Sans MS"/>
                <a:sym typeface="Comic Sans MS"/>
              </a:rPr>
              <a:t>This task menu shows what the students will be doing for each homework. The homework is based on the exam questions the students will be getting the different papers they will sit at GCSE. Completing these tasks will enable students to get feedback and make the appropriate improvement ready for formal assessments. </a:t>
            </a:r>
            <a:endParaRPr lang="en-GB" dirty="0"/>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alibri"/>
                <a:cs typeface="Calibri"/>
                <a:sym typeface="Comic Sans MS"/>
              </a:rPr>
              <a:t>Ancient History ‘Home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3873124" cy="1615688"/>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2000" dirty="0">
                <a:solidFill>
                  <a:schemeClr val="dk1"/>
                </a:solidFill>
                <a:latin typeface="Comic Sans MS" panose="030F0702030302020204" pitchFamily="66" charset="0"/>
                <a:ea typeface="Calibri"/>
                <a:cs typeface="Calibri"/>
                <a:sym typeface="Calibri"/>
              </a:rPr>
              <a:t>Term: </a:t>
            </a:r>
            <a:r>
              <a:rPr lang="en-GB" sz="2000" dirty="0">
                <a:solidFill>
                  <a:schemeClr val="dk1"/>
                </a:solidFill>
                <a:latin typeface="Comic Sans MS" panose="030F0702030302020204" pitchFamily="66" charset="0"/>
                <a:ea typeface="Calibri"/>
                <a:cs typeface="Calibri"/>
                <a:sym typeface="Calibri"/>
              </a:rPr>
              <a:t>One</a:t>
            </a:r>
            <a:endParaRPr sz="1400" dirty="0">
              <a:latin typeface="Comic Sans MS" panose="030F0702030302020204" pitchFamily="66" charset="0"/>
            </a:endParaRPr>
          </a:p>
          <a:p>
            <a:r>
              <a:rPr lang="en" sz="2000" dirty="0">
                <a:solidFill>
                  <a:schemeClr val="dk1"/>
                </a:solidFill>
                <a:latin typeface="Comic Sans MS" panose="030F0702030302020204" pitchFamily="66" charset="0"/>
                <a:ea typeface="Calibri"/>
                <a:cs typeface="Calibri"/>
                <a:sym typeface="Calibri"/>
              </a:rPr>
              <a:t>Year group: </a:t>
            </a:r>
            <a:r>
              <a:rPr lang="en-GB" sz="2000" dirty="0">
                <a:solidFill>
                  <a:schemeClr val="dk1"/>
                </a:solidFill>
                <a:latin typeface="Comic Sans MS" panose="030F0702030302020204" pitchFamily="66" charset="0"/>
                <a:ea typeface="Calibri"/>
                <a:cs typeface="Calibri"/>
                <a:sym typeface="Calibri"/>
              </a:rPr>
              <a:t>Eleven </a:t>
            </a:r>
          </a:p>
          <a:p>
            <a:r>
              <a:rPr lang="en" sz="2000" dirty="0">
                <a:solidFill>
                  <a:schemeClr val="dk1"/>
                </a:solidFill>
                <a:latin typeface="Comic Sans MS" panose="030F0702030302020204" pitchFamily="66" charset="0"/>
                <a:ea typeface="Calibri"/>
                <a:cs typeface="Calibri"/>
                <a:sym typeface="Calibri"/>
              </a:rPr>
              <a:t>Subject: </a:t>
            </a:r>
            <a:r>
              <a:rPr lang="en-GB" sz="2000" dirty="0">
                <a:solidFill>
                  <a:schemeClr val="dk1"/>
                </a:solidFill>
                <a:latin typeface="Comic Sans MS" panose="030F0702030302020204" pitchFamily="66" charset="0"/>
                <a:ea typeface="Calibri"/>
                <a:cs typeface="Calibri"/>
                <a:sym typeface="Calibri"/>
              </a:rPr>
              <a:t>Ancient History</a:t>
            </a:r>
            <a:endParaRPr sz="2000" dirty="0">
              <a:solidFill>
                <a:schemeClr val="dk1"/>
              </a:solidFill>
              <a:latin typeface="Comic Sans MS" panose="030F0702030302020204" pitchFamily="66" charset="0"/>
              <a:ea typeface="Calibri"/>
              <a:cs typeface="Calibri"/>
              <a:sym typeface="Calibri"/>
            </a:endParaRPr>
          </a:p>
          <a:p>
            <a:r>
              <a:rPr lang="en" sz="2000" dirty="0">
                <a:solidFill>
                  <a:schemeClr val="dk1"/>
                </a:solidFill>
                <a:latin typeface="Comic Sans MS" panose="030F0702030302020204" pitchFamily="66" charset="0"/>
                <a:ea typeface="Calibri"/>
                <a:cs typeface="Calibri"/>
                <a:sym typeface="Calibri"/>
              </a:rPr>
              <a:t>Topic: </a:t>
            </a:r>
            <a:r>
              <a:rPr lang="en-GB" sz="2000" dirty="0">
                <a:solidFill>
                  <a:schemeClr val="dk1"/>
                </a:solidFill>
                <a:latin typeface="Comic Sans MS" panose="030F0702030302020204" pitchFamily="66" charset="0"/>
                <a:ea typeface="Calibri"/>
                <a:cs typeface="Calibri"/>
                <a:sym typeface="Calibri"/>
              </a:rPr>
              <a:t>Roman Britain</a:t>
            </a:r>
            <a:endParaRPr sz="2000"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2832861056"/>
              </p:ext>
            </p:extLst>
          </p:nvPr>
        </p:nvGraphicFramePr>
        <p:xfrm>
          <a:off x="1060174" y="1953250"/>
          <a:ext cx="10948657" cy="4718814"/>
        </p:xfrm>
        <a:graphic>
          <a:graphicData uri="http://schemas.openxmlformats.org/drawingml/2006/table">
            <a:tbl>
              <a:tblPr firstRow="1" bandRow="1"/>
              <a:tblGrid>
                <a:gridCol w="3065259">
                  <a:extLst>
                    <a:ext uri="{9D8B030D-6E8A-4147-A177-3AD203B41FA5}">
                      <a16:colId xmlns:a16="http://schemas.microsoft.com/office/drawing/2014/main" val="1336307913"/>
                    </a:ext>
                  </a:extLst>
                </a:gridCol>
                <a:gridCol w="4045057">
                  <a:extLst>
                    <a:ext uri="{9D8B030D-6E8A-4147-A177-3AD203B41FA5}">
                      <a16:colId xmlns:a16="http://schemas.microsoft.com/office/drawing/2014/main" val="30032842"/>
                    </a:ext>
                  </a:extLst>
                </a:gridCol>
                <a:gridCol w="3838341">
                  <a:extLst>
                    <a:ext uri="{9D8B030D-6E8A-4147-A177-3AD203B41FA5}">
                      <a16:colId xmlns:a16="http://schemas.microsoft.com/office/drawing/2014/main" val="187179454"/>
                    </a:ext>
                  </a:extLst>
                </a:gridCol>
              </a:tblGrid>
              <a:tr h="809961">
                <a:tc>
                  <a:txBody>
                    <a:bodyPr/>
                    <a:lstStyle/>
                    <a:p>
                      <a:pPr algn="ctr"/>
                      <a:r>
                        <a:rPr lang="en-GB" sz="24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GB" sz="24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lang="en-GB" sz="24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871885437"/>
                  </a:ext>
                </a:extLst>
              </a:tr>
              <a:tr h="75210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sym typeface="Comic Sans MS"/>
                        </a:rPr>
                        <a:t> Knowledge Test 2.1</a:t>
                      </a:r>
                      <a:endParaRPr lang="en-GB" sz="10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first major homework will be a knowledge test on what they have learned up to that point.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books to be used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540216112"/>
                  </a:ext>
                </a:extLst>
              </a:tr>
              <a:tr h="103294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000" b="1" dirty="0">
                        <a:solidFill>
                          <a:schemeClr val="dk1"/>
                        </a:solidFill>
                        <a:latin typeface="Comic Sans MS" panose="030F0702030302020204" pitchFamily="66" charset="0"/>
                        <a:ea typeface="Comic Sans MS"/>
                        <a:cs typeface="Comic Sans MS"/>
                        <a:sym typeface="Comic Sans MS"/>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ea typeface="Comic Sans MS"/>
                          <a:cs typeface="Comic Sans MS"/>
                          <a:sym typeface="Comic Sans MS"/>
                        </a:rPr>
                        <a:t>What can we learn from passage about… (5 marks)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en-GB" sz="1000" dirty="0">
                        <a:latin typeface="Comic Sans MS" panose="030F0702030302020204" pitchFamily="66" charset="0"/>
                      </a:endParaRPr>
                    </a:p>
                    <a:p>
                      <a:pPr algn="ctr"/>
                      <a:r>
                        <a:rPr lang="en-GB" sz="1000" dirty="0">
                          <a:latin typeface="Comic Sans MS" panose="030F0702030302020204" pitchFamily="66" charset="0"/>
                        </a:rPr>
                        <a:t>The students will be given an ancient source and they have to come up with two inferences from it. An example of a question could be ‘What can learn from Passage C about Britons?’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books to be used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p>
                      <a:pPr marL="285750" indent="-285750" algn="l">
                        <a:buFontTx/>
                        <a:buChar char="-"/>
                      </a:pPr>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662836048"/>
                  </a:ext>
                </a:extLst>
              </a:tr>
              <a:tr h="1093091">
                <a:tc>
                  <a:txBody>
                    <a:bodyPr/>
                    <a:lstStyle/>
                    <a:p>
                      <a:pPr algn="ctr"/>
                      <a:endParaRPr lang="en-GB" sz="1000" b="1" dirty="0">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b="1" dirty="0">
                          <a:solidFill>
                            <a:schemeClr val="dk1"/>
                          </a:solidFill>
                          <a:latin typeface="Comic Sans MS" panose="030F0702030302020204" pitchFamily="66" charset="0"/>
                          <a:sym typeface="Comic Sans MS"/>
                        </a:rPr>
                        <a:t>Explain how… (10 marks)</a:t>
                      </a:r>
                      <a:endParaRPr lang="en-GB" sz="1000" b="1"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will need to explain how one event changed something so for example ‘Explain how far Roman policies in Britain changed.’</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books to be used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p>
                      <a:pPr algn="l"/>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60830781"/>
                  </a:ext>
                </a:extLst>
              </a:tr>
              <a:tr h="987231">
                <a:tc>
                  <a:txBody>
                    <a:bodyPr/>
                    <a:lstStyle/>
                    <a:p>
                      <a:pPr algn="ctr"/>
                      <a:r>
                        <a:rPr lang="en-GB" sz="1000" b="1" dirty="0">
                          <a:latin typeface="Comic Sans MS" panose="030F0702030302020204" pitchFamily="66" charset="0"/>
                        </a:rPr>
                        <a:t>How far do you agree with… (20 marks)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omic Sans MS" panose="030F0702030302020204" pitchFamily="66" charset="0"/>
                        </a:rPr>
                        <a:t>The students will be given a statement such as ‘The main way Romans kept control of Britain was by crushing resistance’ and the student will have to consider the </a:t>
                      </a:r>
                      <a:r>
                        <a:rPr lang="en-GB" sz="1000">
                          <a:latin typeface="Comic Sans MS" panose="030F0702030302020204" pitchFamily="66" charset="0"/>
                        </a:rPr>
                        <a:t>stament </a:t>
                      </a:r>
                      <a:r>
                        <a:rPr lang="en-GB" sz="1000" dirty="0">
                          <a:latin typeface="Comic Sans MS" panose="030F0702030302020204" pitchFamily="66" charset="0"/>
                        </a:rPr>
                        <a:t>and make a decision to what extent they agree with it.</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171450" indent="-171450" algn="l">
                        <a:buFontTx/>
                        <a:buChar char="-"/>
                      </a:pPr>
                      <a:r>
                        <a:rPr lang="en-GB" sz="1000" dirty="0">
                          <a:latin typeface="Comic Sans MS" panose="030F0702030302020204" pitchFamily="66" charset="0"/>
                        </a:rPr>
                        <a:t>Classwork books to be used </a:t>
                      </a:r>
                    </a:p>
                    <a:p>
                      <a:pPr marL="171450" indent="-171450" algn="l">
                        <a:buFontTx/>
                        <a:buChar char="-"/>
                      </a:pPr>
                      <a:r>
                        <a:rPr lang="en-GB" sz="1000" dirty="0">
                          <a:latin typeface="Comic Sans MS" panose="030F0702030302020204" pitchFamily="66" charset="0"/>
                        </a:rPr>
                        <a:t>Model answers to help you with structure</a:t>
                      </a:r>
                    </a:p>
                    <a:p>
                      <a:pPr marL="171450" indent="-171450" algn="l">
                        <a:buFontTx/>
                        <a:buChar char="-"/>
                      </a:pPr>
                      <a:r>
                        <a:rPr lang="en-GB" sz="1000" dirty="0">
                          <a:latin typeface="Comic Sans MS" panose="030F0702030302020204" pitchFamily="66" charset="0"/>
                        </a:rPr>
                        <a:t>Revision booklets on Google Classroom</a:t>
                      </a:r>
                    </a:p>
                    <a:p>
                      <a:pPr marL="285750" indent="-285750" algn="l">
                        <a:buFontTx/>
                        <a:buChar char="-"/>
                      </a:pPr>
                      <a:endParaRPr lang="en-GB" sz="10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82839339"/>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182041" y="2757676"/>
            <a:ext cx="666307" cy="995209"/>
          </a:xfrm>
          <a:prstGeom prst="rect">
            <a:avLst/>
          </a:prstGeom>
          <a:noFill/>
        </p:spPr>
        <p:txBody>
          <a:bodyPr wrap="square" rtlCol="0">
            <a:spAutoFit/>
          </a:bodyPr>
          <a:lstStyle/>
          <a:p>
            <a:r>
              <a:rPr lang="en-GB" sz="5867" b="1" dirty="0">
                <a:latin typeface="Comic Sans MS" panose="030F0702030302020204" pitchFamily="66" charset="0"/>
              </a:rPr>
              <a:t>1</a:t>
            </a:r>
          </a:p>
        </p:txBody>
      </p:sp>
      <p:sp>
        <p:nvSpPr>
          <p:cNvPr id="16" name="TextBox 15">
            <a:extLst>
              <a:ext uri="{FF2B5EF4-FFF2-40B4-BE49-F238E27FC236}">
                <a16:creationId xmlns:a16="http://schemas.microsoft.com/office/drawing/2014/main" id="{68846DFC-B5B8-4B2D-BEDA-CE7EC60FDB28}"/>
              </a:ext>
            </a:extLst>
          </p:cNvPr>
          <p:cNvSpPr txBox="1"/>
          <p:nvPr/>
        </p:nvSpPr>
        <p:spPr>
          <a:xfrm>
            <a:off x="182038" y="3722352"/>
            <a:ext cx="666307" cy="995209"/>
          </a:xfrm>
          <a:prstGeom prst="rect">
            <a:avLst/>
          </a:prstGeom>
          <a:noFill/>
        </p:spPr>
        <p:txBody>
          <a:bodyPr wrap="square" rtlCol="0">
            <a:spAutoFit/>
          </a:bodyPr>
          <a:lstStyle/>
          <a:p>
            <a:r>
              <a:rPr lang="en-GB" sz="5867" b="1" dirty="0">
                <a:latin typeface="Comic Sans MS" panose="030F0702030302020204" pitchFamily="66" charset="0"/>
              </a:rPr>
              <a:t>2</a:t>
            </a:r>
          </a:p>
        </p:txBody>
      </p:sp>
      <p:sp>
        <p:nvSpPr>
          <p:cNvPr id="17" name="TextBox 16">
            <a:extLst>
              <a:ext uri="{FF2B5EF4-FFF2-40B4-BE49-F238E27FC236}">
                <a16:creationId xmlns:a16="http://schemas.microsoft.com/office/drawing/2014/main" id="{CE4ADE78-BB78-45AB-8235-FF3D7E7BEC23}"/>
              </a:ext>
            </a:extLst>
          </p:cNvPr>
          <p:cNvSpPr txBox="1"/>
          <p:nvPr/>
        </p:nvSpPr>
        <p:spPr>
          <a:xfrm>
            <a:off x="182039" y="4687027"/>
            <a:ext cx="666307" cy="995209"/>
          </a:xfrm>
          <a:prstGeom prst="rect">
            <a:avLst/>
          </a:prstGeom>
          <a:noFill/>
        </p:spPr>
        <p:txBody>
          <a:bodyPr wrap="square" rtlCol="0">
            <a:spAutoFit/>
          </a:bodyPr>
          <a:lstStyle/>
          <a:p>
            <a:r>
              <a:rPr lang="en-GB" sz="5867" b="1" dirty="0">
                <a:latin typeface="Comic Sans MS" panose="030F0702030302020204" pitchFamily="66" charset="0"/>
              </a:rPr>
              <a:t>3</a:t>
            </a:r>
          </a:p>
        </p:txBody>
      </p:sp>
      <p:sp>
        <p:nvSpPr>
          <p:cNvPr id="18" name="TextBox 17">
            <a:extLst>
              <a:ext uri="{FF2B5EF4-FFF2-40B4-BE49-F238E27FC236}">
                <a16:creationId xmlns:a16="http://schemas.microsoft.com/office/drawing/2014/main" id="{6273A7FC-E4EA-404D-B608-5AB17F282A88}"/>
              </a:ext>
            </a:extLst>
          </p:cNvPr>
          <p:cNvSpPr txBox="1"/>
          <p:nvPr/>
        </p:nvSpPr>
        <p:spPr>
          <a:xfrm>
            <a:off x="182040" y="5624528"/>
            <a:ext cx="666307" cy="995209"/>
          </a:xfrm>
          <a:prstGeom prst="rect">
            <a:avLst/>
          </a:prstGeom>
          <a:noFill/>
        </p:spPr>
        <p:txBody>
          <a:bodyPr wrap="square" rtlCol="0">
            <a:spAutoFit/>
          </a:bodyPr>
          <a:lstStyle/>
          <a:p>
            <a:r>
              <a:rPr lang="en-GB" sz="5867" b="1" dirty="0">
                <a:latin typeface="Comic Sans MS" panose="030F0702030302020204" pitchFamily="66" charset="0"/>
              </a:rPr>
              <a:t>4</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313</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Dawkins</cp:lastModifiedBy>
  <cp:revision>12</cp:revision>
  <dcterms:created xsi:type="dcterms:W3CDTF">2023-07-07T13:24:17Z</dcterms:created>
  <dcterms:modified xsi:type="dcterms:W3CDTF">2023-11-09T14:06:43Z</dcterms:modified>
</cp:coreProperties>
</file>