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66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8DB2F-D10A-4C90-87DD-82247DE0FEF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E96E333-8A68-4D5D-863F-DD6BC70885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30D9BA1-BDA0-437D-91C9-8E31B631CF4E}"/>
              </a:ext>
            </a:extLst>
          </p:cNvPr>
          <p:cNvSpPr>
            <a:spLocks noGrp="1"/>
          </p:cNvSpPr>
          <p:nvPr>
            <p:ph type="dt" sz="half" idx="10"/>
          </p:nvPr>
        </p:nvSpPr>
        <p:spPr/>
        <p:txBody>
          <a:bodyPr/>
          <a:lstStyle/>
          <a:p>
            <a:fld id="{176A0355-A7A0-4F80-AACE-15C363C03DB9}" type="datetimeFigureOut">
              <a:rPr lang="en-GB" smtClean="0"/>
              <a:t>14/12/2023</a:t>
            </a:fld>
            <a:endParaRPr lang="en-GB"/>
          </a:p>
        </p:txBody>
      </p:sp>
      <p:sp>
        <p:nvSpPr>
          <p:cNvPr id="5" name="Footer Placeholder 4">
            <a:extLst>
              <a:ext uri="{FF2B5EF4-FFF2-40B4-BE49-F238E27FC236}">
                <a16:creationId xmlns:a16="http://schemas.microsoft.com/office/drawing/2014/main" id="{7999F3CF-F50C-4BD6-B301-72C76E232D5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FE5F0F1-7743-485D-9198-7BCC97F346E3}"/>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34859082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CACCC-ED5E-4DCC-935D-E1BAF346DCA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C55AAED-E67B-4A2A-802E-EA355389482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060DA9C-7D78-43CD-8028-A51EF7001E9C}"/>
              </a:ext>
            </a:extLst>
          </p:cNvPr>
          <p:cNvSpPr>
            <a:spLocks noGrp="1"/>
          </p:cNvSpPr>
          <p:nvPr>
            <p:ph type="dt" sz="half" idx="10"/>
          </p:nvPr>
        </p:nvSpPr>
        <p:spPr/>
        <p:txBody>
          <a:bodyPr/>
          <a:lstStyle/>
          <a:p>
            <a:fld id="{176A0355-A7A0-4F80-AACE-15C363C03DB9}" type="datetimeFigureOut">
              <a:rPr lang="en-GB" smtClean="0"/>
              <a:t>14/12/2023</a:t>
            </a:fld>
            <a:endParaRPr lang="en-GB"/>
          </a:p>
        </p:txBody>
      </p:sp>
      <p:sp>
        <p:nvSpPr>
          <p:cNvPr id="5" name="Footer Placeholder 4">
            <a:extLst>
              <a:ext uri="{FF2B5EF4-FFF2-40B4-BE49-F238E27FC236}">
                <a16:creationId xmlns:a16="http://schemas.microsoft.com/office/drawing/2014/main" id="{961C7B9C-4651-4BCC-9AB4-870F22B45DE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2CB609E-8B15-4261-9388-39F0FBBDF18F}"/>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4176501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6312839-D18F-47A2-97AB-E0136BE85B4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52DCC46-3DF0-486B-B2BE-0680B518EA6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B0D6174-8288-48F2-A6BA-61B9C71E33B4}"/>
              </a:ext>
            </a:extLst>
          </p:cNvPr>
          <p:cNvSpPr>
            <a:spLocks noGrp="1"/>
          </p:cNvSpPr>
          <p:nvPr>
            <p:ph type="dt" sz="half" idx="10"/>
          </p:nvPr>
        </p:nvSpPr>
        <p:spPr/>
        <p:txBody>
          <a:bodyPr/>
          <a:lstStyle/>
          <a:p>
            <a:fld id="{176A0355-A7A0-4F80-AACE-15C363C03DB9}" type="datetimeFigureOut">
              <a:rPr lang="en-GB" smtClean="0"/>
              <a:t>14/12/2023</a:t>
            </a:fld>
            <a:endParaRPr lang="en-GB"/>
          </a:p>
        </p:txBody>
      </p:sp>
      <p:sp>
        <p:nvSpPr>
          <p:cNvPr id="5" name="Footer Placeholder 4">
            <a:extLst>
              <a:ext uri="{FF2B5EF4-FFF2-40B4-BE49-F238E27FC236}">
                <a16:creationId xmlns:a16="http://schemas.microsoft.com/office/drawing/2014/main" id="{2CD27ADA-1862-470D-9AA8-C601EFB261A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F8CF682-8112-4108-8435-B3918C54B50A}"/>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2627444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7F7A8-9F4E-4BAD-A12E-C74808F149E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B1A664B-4B1E-4070-82DA-84E727B4001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1B6141D-D545-40BC-BCAC-FC4F89D6C287}"/>
              </a:ext>
            </a:extLst>
          </p:cNvPr>
          <p:cNvSpPr>
            <a:spLocks noGrp="1"/>
          </p:cNvSpPr>
          <p:nvPr>
            <p:ph type="dt" sz="half" idx="10"/>
          </p:nvPr>
        </p:nvSpPr>
        <p:spPr/>
        <p:txBody>
          <a:bodyPr/>
          <a:lstStyle/>
          <a:p>
            <a:fld id="{176A0355-A7A0-4F80-AACE-15C363C03DB9}" type="datetimeFigureOut">
              <a:rPr lang="en-GB" smtClean="0"/>
              <a:t>14/12/2023</a:t>
            </a:fld>
            <a:endParaRPr lang="en-GB"/>
          </a:p>
        </p:txBody>
      </p:sp>
      <p:sp>
        <p:nvSpPr>
          <p:cNvPr id="5" name="Footer Placeholder 4">
            <a:extLst>
              <a:ext uri="{FF2B5EF4-FFF2-40B4-BE49-F238E27FC236}">
                <a16:creationId xmlns:a16="http://schemas.microsoft.com/office/drawing/2014/main" id="{21E512C3-2E0B-4D6E-B44C-3D9AB0AF408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E4972B0-FC9C-4A0F-89AD-6A057CA5026C}"/>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1791265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003C7-110E-4338-A539-888C6735F69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C3DED92-B0B9-4A1E-84BA-0529B7B9F7B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907D0A3-FE65-449E-A542-7144B89FFF07}"/>
              </a:ext>
            </a:extLst>
          </p:cNvPr>
          <p:cNvSpPr>
            <a:spLocks noGrp="1"/>
          </p:cNvSpPr>
          <p:nvPr>
            <p:ph type="dt" sz="half" idx="10"/>
          </p:nvPr>
        </p:nvSpPr>
        <p:spPr/>
        <p:txBody>
          <a:bodyPr/>
          <a:lstStyle/>
          <a:p>
            <a:fld id="{176A0355-A7A0-4F80-AACE-15C363C03DB9}" type="datetimeFigureOut">
              <a:rPr lang="en-GB" smtClean="0"/>
              <a:t>14/12/2023</a:t>
            </a:fld>
            <a:endParaRPr lang="en-GB"/>
          </a:p>
        </p:txBody>
      </p:sp>
      <p:sp>
        <p:nvSpPr>
          <p:cNvPr id="5" name="Footer Placeholder 4">
            <a:extLst>
              <a:ext uri="{FF2B5EF4-FFF2-40B4-BE49-F238E27FC236}">
                <a16:creationId xmlns:a16="http://schemas.microsoft.com/office/drawing/2014/main" id="{098DFA75-77FC-4131-88EA-F8B500CC996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C69AA36-0D54-4883-866E-760CC6404247}"/>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2277610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88649-3FE5-4497-97EA-203E6F37CE7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2474DF4-CBDC-4286-B520-416EA9DBAB5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64C0E85-1117-4699-8AED-0C6DAE0BD61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8A1545E-9719-499B-BC65-80E9F8B15847}"/>
              </a:ext>
            </a:extLst>
          </p:cNvPr>
          <p:cNvSpPr>
            <a:spLocks noGrp="1"/>
          </p:cNvSpPr>
          <p:nvPr>
            <p:ph type="dt" sz="half" idx="10"/>
          </p:nvPr>
        </p:nvSpPr>
        <p:spPr/>
        <p:txBody>
          <a:bodyPr/>
          <a:lstStyle/>
          <a:p>
            <a:fld id="{176A0355-A7A0-4F80-AACE-15C363C03DB9}" type="datetimeFigureOut">
              <a:rPr lang="en-GB" smtClean="0"/>
              <a:t>14/12/2023</a:t>
            </a:fld>
            <a:endParaRPr lang="en-GB"/>
          </a:p>
        </p:txBody>
      </p:sp>
      <p:sp>
        <p:nvSpPr>
          <p:cNvPr id="6" name="Footer Placeholder 5">
            <a:extLst>
              <a:ext uri="{FF2B5EF4-FFF2-40B4-BE49-F238E27FC236}">
                <a16:creationId xmlns:a16="http://schemas.microsoft.com/office/drawing/2014/main" id="{BA4E0560-FDA4-4487-A3B9-FE39EDEBDCA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53137CF-E07F-4633-BE2D-275320001353}"/>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3175526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C0785-53A0-4281-9BC3-3446AC66E39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F3FF5BC-391D-4C02-8B0D-3E8212A8AC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6FC3729-0783-4438-A80A-1F1CBCF27E5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3E702E9-004F-4263-9E12-59456B849B4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0A75694-717E-472E-9F46-768D05849FD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2DD3D55-2830-4491-9ECC-9F1C41390578}"/>
              </a:ext>
            </a:extLst>
          </p:cNvPr>
          <p:cNvSpPr>
            <a:spLocks noGrp="1"/>
          </p:cNvSpPr>
          <p:nvPr>
            <p:ph type="dt" sz="half" idx="10"/>
          </p:nvPr>
        </p:nvSpPr>
        <p:spPr/>
        <p:txBody>
          <a:bodyPr/>
          <a:lstStyle/>
          <a:p>
            <a:fld id="{176A0355-A7A0-4F80-AACE-15C363C03DB9}" type="datetimeFigureOut">
              <a:rPr lang="en-GB" smtClean="0"/>
              <a:t>14/12/2023</a:t>
            </a:fld>
            <a:endParaRPr lang="en-GB"/>
          </a:p>
        </p:txBody>
      </p:sp>
      <p:sp>
        <p:nvSpPr>
          <p:cNvPr id="8" name="Footer Placeholder 7">
            <a:extLst>
              <a:ext uri="{FF2B5EF4-FFF2-40B4-BE49-F238E27FC236}">
                <a16:creationId xmlns:a16="http://schemas.microsoft.com/office/drawing/2014/main" id="{6F61EF3D-3F95-461C-80F3-C63FD610D0B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E16A012-8A7D-483C-BB9E-00168A9CAAFB}"/>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262166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91B522-0298-4056-A45F-B56AC836AA8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26784CD-DB33-4C42-849E-3FD4A8355E8C}"/>
              </a:ext>
            </a:extLst>
          </p:cNvPr>
          <p:cNvSpPr>
            <a:spLocks noGrp="1"/>
          </p:cNvSpPr>
          <p:nvPr>
            <p:ph type="dt" sz="half" idx="10"/>
          </p:nvPr>
        </p:nvSpPr>
        <p:spPr/>
        <p:txBody>
          <a:bodyPr/>
          <a:lstStyle/>
          <a:p>
            <a:fld id="{176A0355-A7A0-4F80-AACE-15C363C03DB9}" type="datetimeFigureOut">
              <a:rPr lang="en-GB" smtClean="0"/>
              <a:t>14/12/2023</a:t>
            </a:fld>
            <a:endParaRPr lang="en-GB"/>
          </a:p>
        </p:txBody>
      </p:sp>
      <p:sp>
        <p:nvSpPr>
          <p:cNvPr id="4" name="Footer Placeholder 3">
            <a:extLst>
              <a:ext uri="{FF2B5EF4-FFF2-40B4-BE49-F238E27FC236}">
                <a16:creationId xmlns:a16="http://schemas.microsoft.com/office/drawing/2014/main" id="{FA158DD3-1CAD-439B-A18E-27D002E2D6D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2A42306-38A9-4518-8EBE-90C9ECC68C6E}"/>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833198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7E8B2DD-DF20-486D-96A9-1831EA4F8C3F}"/>
              </a:ext>
            </a:extLst>
          </p:cNvPr>
          <p:cNvSpPr>
            <a:spLocks noGrp="1"/>
          </p:cNvSpPr>
          <p:nvPr>
            <p:ph type="dt" sz="half" idx="10"/>
          </p:nvPr>
        </p:nvSpPr>
        <p:spPr/>
        <p:txBody>
          <a:bodyPr/>
          <a:lstStyle/>
          <a:p>
            <a:fld id="{176A0355-A7A0-4F80-AACE-15C363C03DB9}" type="datetimeFigureOut">
              <a:rPr lang="en-GB" smtClean="0"/>
              <a:t>14/12/2023</a:t>
            </a:fld>
            <a:endParaRPr lang="en-GB"/>
          </a:p>
        </p:txBody>
      </p:sp>
      <p:sp>
        <p:nvSpPr>
          <p:cNvPr id="3" name="Footer Placeholder 2">
            <a:extLst>
              <a:ext uri="{FF2B5EF4-FFF2-40B4-BE49-F238E27FC236}">
                <a16:creationId xmlns:a16="http://schemas.microsoft.com/office/drawing/2014/main" id="{D8CD171A-BFAF-4809-8FC7-E0E9663073B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54898F9-15F5-4449-96CD-736C969589EE}"/>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1291296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C4B8A-6CA4-40C1-94B1-2D20634750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8E846CE-5298-429E-B573-486CCDA350E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229470F-7A72-432C-9864-903A76B560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DEC537C-C45B-4E27-AA23-8E9FD43FE7B3}"/>
              </a:ext>
            </a:extLst>
          </p:cNvPr>
          <p:cNvSpPr>
            <a:spLocks noGrp="1"/>
          </p:cNvSpPr>
          <p:nvPr>
            <p:ph type="dt" sz="half" idx="10"/>
          </p:nvPr>
        </p:nvSpPr>
        <p:spPr/>
        <p:txBody>
          <a:bodyPr/>
          <a:lstStyle/>
          <a:p>
            <a:fld id="{176A0355-A7A0-4F80-AACE-15C363C03DB9}" type="datetimeFigureOut">
              <a:rPr lang="en-GB" smtClean="0"/>
              <a:t>14/12/2023</a:t>
            </a:fld>
            <a:endParaRPr lang="en-GB"/>
          </a:p>
        </p:txBody>
      </p:sp>
      <p:sp>
        <p:nvSpPr>
          <p:cNvPr id="6" name="Footer Placeholder 5">
            <a:extLst>
              <a:ext uri="{FF2B5EF4-FFF2-40B4-BE49-F238E27FC236}">
                <a16:creationId xmlns:a16="http://schemas.microsoft.com/office/drawing/2014/main" id="{3A68555C-21A0-4F1B-9F6E-74A04085288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52EB10B-7076-4CEF-84B2-072DFA896885}"/>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2113215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3536F5-5CE8-43B6-A1C6-EDE0F62F76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D72F551-61C3-49A5-814B-192703854A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89D23CF-2A6B-48F3-B42A-459EB07FB8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B40D84E-ED82-4C7E-B6DB-AFA3A1FA506E}"/>
              </a:ext>
            </a:extLst>
          </p:cNvPr>
          <p:cNvSpPr>
            <a:spLocks noGrp="1"/>
          </p:cNvSpPr>
          <p:nvPr>
            <p:ph type="dt" sz="half" idx="10"/>
          </p:nvPr>
        </p:nvSpPr>
        <p:spPr/>
        <p:txBody>
          <a:bodyPr/>
          <a:lstStyle/>
          <a:p>
            <a:fld id="{176A0355-A7A0-4F80-AACE-15C363C03DB9}" type="datetimeFigureOut">
              <a:rPr lang="en-GB" smtClean="0"/>
              <a:t>14/12/2023</a:t>
            </a:fld>
            <a:endParaRPr lang="en-GB"/>
          </a:p>
        </p:txBody>
      </p:sp>
      <p:sp>
        <p:nvSpPr>
          <p:cNvPr id="6" name="Footer Placeholder 5">
            <a:extLst>
              <a:ext uri="{FF2B5EF4-FFF2-40B4-BE49-F238E27FC236}">
                <a16:creationId xmlns:a16="http://schemas.microsoft.com/office/drawing/2014/main" id="{840CB067-188F-4C62-AAC6-69B146E3440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7D144AC-2462-40AF-A165-C05D0FD48FB4}"/>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2450716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B7227F5-F188-4434-A7C3-3171FDB6BF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32D6EAF-A584-4FB6-9C12-82A2CB330E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23AF768-2572-4614-AF6C-6DACDE175D4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6A0355-A7A0-4F80-AACE-15C363C03DB9}" type="datetimeFigureOut">
              <a:rPr lang="en-GB" smtClean="0"/>
              <a:t>14/12/2023</a:t>
            </a:fld>
            <a:endParaRPr lang="en-GB"/>
          </a:p>
        </p:txBody>
      </p:sp>
      <p:sp>
        <p:nvSpPr>
          <p:cNvPr id="5" name="Footer Placeholder 4">
            <a:extLst>
              <a:ext uri="{FF2B5EF4-FFF2-40B4-BE49-F238E27FC236}">
                <a16:creationId xmlns:a16="http://schemas.microsoft.com/office/drawing/2014/main" id="{AFF737E5-EB30-47D6-A85B-CEDA93D398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F476DE6-360E-4208-83B0-C94738A6E66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808E9-4838-4571-A8AD-0FF28593B74F}" type="slidenum">
              <a:rPr lang="en-GB" smtClean="0"/>
              <a:t>‹#›</a:t>
            </a:fld>
            <a:endParaRPr lang="en-GB"/>
          </a:p>
        </p:txBody>
      </p:sp>
    </p:spTree>
    <p:extLst>
      <p:ext uri="{BB962C8B-B14F-4D97-AF65-F5344CB8AC3E}">
        <p14:creationId xmlns:p14="http://schemas.microsoft.com/office/powerpoint/2010/main" val="32264350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131;p25">
            <a:extLst>
              <a:ext uri="{FF2B5EF4-FFF2-40B4-BE49-F238E27FC236}">
                <a16:creationId xmlns:a16="http://schemas.microsoft.com/office/drawing/2014/main" id="{9B5A9FC2-F389-4DA9-A887-8A9AD8D6E5A7}"/>
              </a:ext>
            </a:extLst>
          </p:cNvPr>
          <p:cNvSpPr txBox="1"/>
          <p:nvPr/>
        </p:nvSpPr>
        <p:spPr>
          <a:xfrm>
            <a:off x="4511723" y="784900"/>
            <a:ext cx="7497108" cy="1319289"/>
          </a:xfrm>
          <a:prstGeom prst="rect">
            <a:avLst/>
          </a:prstGeom>
          <a:solidFill>
            <a:srgbClr val="FFFFFF"/>
          </a:solidFill>
          <a:ln>
            <a:noFill/>
          </a:ln>
        </p:spPr>
        <p:txBody>
          <a:bodyPr spcFirstLastPara="1" wrap="square" lIns="121900" tIns="60933" rIns="121900" bIns="60933" anchor="t" anchorCtr="0">
            <a:noAutofit/>
          </a:bodyPr>
          <a:lstStyle/>
          <a:p>
            <a:pPr algn="ctr">
              <a:lnSpc>
                <a:spcPct val="115000"/>
              </a:lnSpc>
            </a:pPr>
            <a:r>
              <a:rPr lang="en-GB" sz="1400" dirty="0">
                <a:solidFill>
                  <a:schemeClr val="dk1"/>
                </a:solidFill>
                <a:latin typeface="Comic Sans MS"/>
                <a:ea typeface="Comic Sans MS"/>
                <a:cs typeface="Comic Sans MS"/>
                <a:sym typeface="Comic Sans MS"/>
              </a:rPr>
              <a:t>This task menu shows the 4 home learning activity given throughout the term. Each homework will put on SMH. As part of our enrichment programme, optional Seneca quizzes and Google classroom enrichment programmes will be added on SMH</a:t>
            </a:r>
            <a:endParaRPr lang="en-GB" dirty="0"/>
          </a:p>
        </p:txBody>
      </p:sp>
      <p:sp>
        <p:nvSpPr>
          <p:cNvPr id="5" name="Google Shape;132;p25">
            <a:extLst>
              <a:ext uri="{FF2B5EF4-FFF2-40B4-BE49-F238E27FC236}">
                <a16:creationId xmlns:a16="http://schemas.microsoft.com/office/drawing/2014/main" id="{28AF82E2-2607-4F49-B810-DEAA87BC2840}"/>
              </a:ext>
            </a:extLst>
          </p:cNvPr>
          <p:cNvSpPr/>
          <p:nvPr/>
        </p:nvSpPr>
        <p:spPr>
          <a:xfrm>
            <a:off x="2556754" y="261061"/>
            <a:ext cx="9635247" cy="496143"/>
          </a:xfrm>
          <a:prstGeom prst="rect">
            <a:avLst/>
          </a:prstGeom>
          <a:solidFill>
            <a:schemeClr val="lt1"/>
          </a:solidFill>
          <a:ln>
            <a:noFill/>
          </a:ln>
        </p:spPr>
        <p:txBody>
          <a:bodyPr spcFirstLastPara="1" wrap="square" lIns="121900" tIns="60933" rIns="121900" bIns="60933" anchor="ctr" anchorCtr="0">
            <a:noAutofit/>
          </a:bodyPr>
          <a:lstStyle/>
          <a:p>
            <a:pPr marL="609585" algn="ctr">
              <a:lnSpc>
                <a:spcPct val="115000"/>
              </a:lnSpc>
            </a:pPr>
            <a:r>
              <a:rPr lang="en-GB" sz="3600" b="1" dirty="0">
                <a:solidFill>
                  <a:schemeClr val="dk1"/>
                </a:solidFill>
                <a:latin typeface="Comic Sans MS"/>
                <a:ea typeface="Comic Sans MS"/>
                <a:cs typeface="Comic Sans MS"/>
                <a:sym typeface="Comic Sans MS"/>
              </a:rPr>
              <a:t>RE </a:t>
            </a:r>
            <a:r>
              <a:rPr lang="en" sz="3600" b="1" dirty="0">
                <a:solidFill>
                  <a:schemeClr val="dk1"/>
                </a:solidFill>
                <a:latin typeface="Comic Sans MS"/>
                <a:ea typeface="Comic Sans MS"/>
                <a:cs typeface="Comic Sans MS"/>
                <a:sym typeface="Comic Sans MS"/>
              </a:rPr>
              <a:t>‘Home Learning’</a:t>
            </a:r>
            <a:endParaRPr sz="3600" dirty="0">
              <a:solidFill>
                <a:schemeClr val="dk1"/>
              </a:solidFill>
              <a:latin typeface="Calibri"/>
              <a:ea typeface="Calibri"/>
              <a:cs typeface="Calibri"/>
              <a:sym typeface="Calibri"/>
            </a:endParaRPr>
          </a:p>
          <a:p>
            <a:pPr algn="ctr">
              <a:lnSpc>
                <a:spcPct val="115000"/>
              </a:lnSpc>
              <a:spcBef>
                <a:spcPts val="1333"/>
              </a:spcBef>
            </a:pPr>
            <a:r>
              <a:rPr lang="en" sz="1467" b="1" dirty="0">
                <a:solidFill>
                  <a:schemeClr val="dk1"/>
                </a:solidFill>
                <a:latin typeface="Calibri"/>
                <a:ea typeface="Calibri"/>
                <a:cs typeface="Calibri"/>
                <a:sym typeface="Calibri"/>
              </a:rPr>
              <a:t> </a:t>
            </a:r>
            <a:endParaRPr sz="1467" dirty="0">
              <a:solidFill>
                <a:schemeClr val="dk1"/>
              </a:solidFill>
              <a:latin typeface="Calibri"/>
              <a:ea typeface="Calibri"/>
              <a:cs typeface="Calibri"/>
              <a:sym typeface="Calibri"/>
            </a:endParaRPr>
          </a:p>
        </p:txBody>
      </p:sp>
      <p:sp>
        <p:nvSpPr>
          <p:cNvPr id="6" name="Google Shape;157;p25">
            <a:extLst>
              <a:ext uri="{FF2B5EF4-FFF2-40B4-BE49-F238E27FC236}">
                <a16:creationId xmlns:a16="http://schemas.microsoft.com/office/drawing/2014/main" id="{C45512AA-50A2-46E6-811A-23C4970A8B43}"/>
              </a:ext>
            </a:extLst>
          </p:cNvPr>
          <p:cNvSpPr txBox="1"/>
          <p:nvPr/>
        </p:nvSpPr>
        <p:spPr>
          <a:xfrm>
            <a:off x="182041" y="239540"/>
            <a:ext cx="4144862" cy="1615688"/>
          </a:xfrm>
          <a:prstGeom prst="rect">
            <a:avLst/>
          </a:prstGeom>
          <a:solidFill>
            <a:schemeClr val="lt1"/>
          </a:solidFill>
          <a:ln w="9525" cap="flat" cmpd="sng">
            <a:solidFill>
              <a:srgbClr val="000000"/>
            </a:solidFill>
            <a:prstDash val="solid"/>
            <a:round/>
            <a:headEnd type="none" w="sm" len="sm"/>
            <a:tailEnd type="none" w="sm" len="sm"/>
          </a:ln>
        </p:spPr>
        <p:txBody>
          <a:bodyPr spcFirstLastPara="1" wrap="square" lIns="121900" tIns="60933" rIns="121900" bIns="60933" anchor="t" anchorCtr="0">
            <a:noAutofit/>
          </a:bodyPr>
          <a:lstStyle/>
          <a:p>
            <a:r>
              <a:rPr lang="en" sz="2400" dirty="0">
                <a:solidFill>
                  <a:schemeClr val="dk1"/>
                </a:solidFill>
                <a:latin typeface="Comic Sans MS" panose="030F0702030302020204" pitchFamily="66" charset="0"/>
                <a:ea typeface="Calibri"/>
                <a:cs typeface="Calibri"/>
                <a:sym typeface="Calibri"/>
              </a:rPr>
              <a:t>Term: </a:t>
            </a:r>
            <a:r>
              <a:rPr lang="en-GB" sz="2400" dirty="0">
                <a:solidFill>
                  <a:schemeClr val="dk1"/>
                </a:solidFill>
                <a:latin typeface="Comic Sans MS" panose="030F0702030302020204" pitchFamily="66" charset="0"/>
                <a:ea typeface="Calibri"/>
                <a:cs typeface="Calibri"/>
                <a:sym typeface="Calibri"/>
              </a:rPr>
              <a:t>Two</a:t>
            </a:r>
            <a:endParaRPr sz="1600" dirty="0">
              <a:latin typeface="Comic Sans MS" panose="030F0702030302020204" pitchFamily="66" charset="0"/>
            </a:endParaRPr>
          </a:p>
          <a:p>
            <a:r>
              <a:rPr lang="en" sz="2400" dirty="0">
                <a:solidFill>
                  <a:schemeClr val="dk1"/>
                </a:solidFill>
                <a:latin typeface="Comic Sans MS" panose="030F0702030302020204" pitchFamily="66" charset="0"/>
                <a:ea typeface="Calibri"/>
                <a:cs typeface="Calibri"/>
                <a:sym typeface="Calibri"/>
              </a:rPr>
              <a:t>Year group: </a:t>
            </a:r>
            <a:r>
              <a:rPr lang="en-GB" sz="2400" dirty="0">
                <a:solidFill>
                  <a:schemeClr val="dk1"/>
                </a:solidFill>
                <a:latin typeface="Comic Sans MS" panose="030F0702030302020204" pitchFamily="66" charset="0"/>
                <a:ea typeface="Calibri"/>
                <a:cs typeface="Calibri"/>
                <a:sym typeface="Calibri"/>
              </a:rPr>
              <a:t>Ten </a:t>
            </a:r>
          </a:p>
          <a:p>
            <a:r>
              <a:rPr lang="en" sz="2400" dirty="0">
                <a:solidFill>
                  <a:schemeClr val="dk1"/>
                </a:solidFill>
                <a:latin typeface="Comic Sans MS" panose="030F0702030302020204" pitchFamily="66" charset="0"/>
                <a:ea typeface="Calibri"/>
                <a:cs typeface="Calibri"/>
                <a:sym typeface="Calibri"/>
              </a:rPr>
              <a:t>Subject: </a:t>
            </a:r>
            <a:r>
              <a:rPr lang="en-GB" sz="2400" dirty="0">
                <a:solidFill>
                  <a:schemeClr val="dk1"/>
                </a:solidFill>
                <a:latin typeface="Comic Sans MS" panose="030F0702030302020204" pitchFamily="66" charset="0"/>
                <a:ea typeface="Calibri"/>
                <a:cs typeface="Calibri"/>
                <a:sym typeface="Calibri"/>
              </a:rPr>
              <a:t>RE</a:t>
            </a:r>
            <a:endParaRPr sz="2133" dirty="0">
              <a:solidFill>
                <a:schemeClr val="dk1"/>
              </a:solidFill>
              <a:latin typeface="Comic Sans MS" panose="030F0702030302020204" pitchFamily="66" charset="0"/>
              <a:ea typeface="Calibri"/>
              <a:cs typeface="Calibri"/>
              <a:sym typeface="Calibri"/>
            </a:endParaRPr>
          </a:p>
          <a:p>
            <a:r>
              <a:rPr lang="en" sz="2400" dirty="0">
                <a:solidFill>
                  <a:schemeClr val="dk1"/>
                </a:solidFill>
                <a:latin typeface="Comic Sans MS" panose="030F0702030302020204" pitchFamily="66" charset="0"/>
                <a:ea typeface="Calibri"/>
                <a:cs typeface="Calibri"/>
                <a:sym typeface="Calibri"/>
              </a:rPr>
              <a:t>Topic: </a:t>
            </a:r>
            <a:r>
              <a:rPr lang="en-GB" sz="2400" dirty="0">
                <a:solidFill>
                  <a:schemeClr val="dk1"/>
                </a:solidFill>
                <a:latin typeface="Comic Sans MS" panose="030F0702030302020204" pitchFamily="66" charset="0"/>
                <a:ea typeface="Calibri"/>
                <a:cs typeface="Calibri"/>
                <a:sym typeface="Calibri"/>
              </a:rPr>
              <a:t>Judaism Practices</a:t>
            </a:r>
            <a:endParaRPr sz="2133" dirty="0">
              <a:solidFill>
                <a:schemeClr val="dk1"/>
              </a:solidFill>
              <a:latin typeface="Comic Sans MS" panose="030F0702030302020204" pitchFamily="66" charset="0"/>
              <a:ea typeface="Calibri"/>
              <a:cs typeface="Calibri"/>
              <a:sym typeface="Calibri"/>
            </a:endParaRPr>
          </a:p>
        </p:txBody>
      </p:sp>
      <p:pic>
        <p:nvPicPr>
          <p:cNvPr id="7" name="Google Shape;158;p25">
            <a:extLst>
              <a:ext uri="{FF2B5EF4-FFF2-40B4-BE49-F238E27FC236}">
                <a16:creationId xmlns:a16="http://schemas.microsoft.com/office/drawing/2014/main" id="{024EDCE7-1B62-42CC-B8B1-E6FF453D122F}"/>
              </a:ext>
            </a:extLst>
          </p:cNvPr>
          <p:cNvPicPr preferRelativeResize="0"/>
          <p:nvPr/>
        </p:nvPicPr>
        <p:blipFill rotWithShape="1">
          <a:blip r:embed="rId2">
            <a:alphaModFix/>
          </a:blip>
          <a:srcRect/>
          <a:stretch/>
        </p:blipFill>
        <p:spPr>
          <a:xfrm>
            <a:off x="11361947" y="93101"/>
            <a:ext cx="707197" cy="743776"/>
          </a:xfrm>
          <a:prstGeom prst="rect">
            <a:avLst/>
          </a:prstGeom>
          <a:noFill/>
          <a:ln>
            <a:noFill/>
          </a:ln>
        </p:spPr>
      </p:pic>
      <p:graphicFrame>
        <p:nvGraphicFramePr>
          <p:cNvPr id="8" name="Table 7">
            <a:extLst>
              <a:ext uri="{FF2B5EF4-FFF2-40B4-BE49-F238E27FC236}">
                <a16:creationId xmlns:a16="http://schemas.microsoft.com/office/drawing/2014/main" id="{AC8A9D6B-0652-4384-B06B-9DFA9445341C}"/>
              </a:ext>
            </a:extLst>
          </p:cNvPr>
          <p:cNvGraphicFramePr>
            <a:graphicFrameLocks noGrp="1"/>
          </p:cNvGraphicFramePr>
          <p:nvPr>
            <p:extLst>
              <p:ext uri="{D42A27DB-BD31-4B8C-83A1-F6EECF244321}">
                <p14:modId xmlns:p14="http://schemas.microsoft.com/office/powerpoint/2010/main" val="2773515038"/>
              </p:ext>
            </p:extLst>
          </p:nvPr>
        </p:nvGraphicFramePr>
        <p:xfrm>
          <a:off x="1033168" y="1953249"/>
          <a:ext cx="10975663" cy="4941666"/>
        </p:xfrm>
        <a:graphic>
          <a:graphicData uri="http://schemas.openxmlformats.org/drawingml/2006/table">
            <a:tbl>
              <a:tblPr firstRow="1" bandRow="1"/>
              <a:tblGrid>
                <a:gridCol w="3092265">
                  <a:extLst>
                    <a:ext uri="{9D8B030D-6E8A-4147-A177-3AD203B41FA5}">
                      <a16:colId xmlns:a16="http://schemas.microsoft.com/office/drawing/2014/main" val="1336307913"/>
                    </a:ext>
                  </a:extLst>
                </a:gridCol>
                <a:gridCol w="4045057">
                  <a:extLst>
                    <a:ext uri="{9D8B030D-6E8A-4147-A177-3AD203B41FA5}">
                      <a16:colId xmlns:a16="http://schemas.microsoft.com/office/drawing/2014/main" val="30032842"/>
                    </a:ext>
                  </a:extLst>
                </a:gridCol>
                <a:gridCol w="3838341">
                  <a:extLst>
                    <a:ext uri="{9D8B030D-6E8A-4147-A177-3AD203B41FA5}">
                      <a16:colId xmlns:a16="http://schemas.microsoft.com/office/drawing/2014/main" val="187179454"/>
                    </a:ext>
                  </a:extLst>
                </a:gridCol>
              </a:tblGrid>
              <a:tr h="823649">
                <a:tc>
                  <a:txBody>
                    <a:bodyPr/>
                    <a:lstStyle/>
                    <a:p>
                      <a:pPr algn="ctr"/>
                      <a:r>
                        <a:rPr lang="en-GB" sz="2400" dirty="0">
                          <a:solidFill>
                            <a:schemeClr val="tx1"/>
                          </a:solidFill>
                          <a:latin typeface="Comic Sans MS" panose="030F0702030302020204" pitchFamily="66" charset="0"/>
                        </a:rPr>
                        <a:t>Home learning activity</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ctr"/>
                      <a:r>
                        <a:rPr lang="en-GB" sz="2400" dirty="0">
                          <a:solidFill>
                            <a:schemeClr val="tx1"/>
                          </a:solidFill>
                          <a:latin typeface="Comic Sans MS" panose="030F0702030302020204" pitchFamily="66" charset="0"/>
                        </a:rPr>
                        <a:t>Instructions</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99"/>
                    </a:solidFill>
                  </a:tcPr>
                </a:tc>
                <a:tc>
                  <a:txBody>
                    <a:bodyPr/>
                    <a:lstStyle/>
                    <a:p>
                      <a:pPr algn="ctr"/>
                      <a:r>
                        <a:rPr lang="en-GB" sz="2400" dirty="0">
                          <a:solidFill>
                            <a:schemeClr val="tx1"/>
                          </a:solidFill>
                          <a:latin typeface="Comic Sans MS" panose="030F0702030302020204" pitchFamily="66" charset="0"/>
                        </a:rPr>
                        <a:t>Support strategies</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33"/>
                    </a:solidFill>
                  </a:tcPr>
                </a:tc>
                <a:extLst>
                  <a:ext uri="{0D108BD9-81ED-4DB2-BD59-A6C34878D82A}">
                    <a16:rowId xmlns:a16="http://schemas.microsoft.com/office/drawing/2014/main" val="871885437"/>
                  </a:ext>
                </a:extLst>
              </a:tr>
              <a:tr h="764817">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en-GB" sz="1100" b="1" dirty="0">
                        <a:solidFill>
                          <a:schemeClr val="dk1"/>
                        </a:solidFill>
                        <a:latin typeface="Comic Sans MS" panose="030F0702030302020204" pitchFamily="66" charset="0"/>
                        <a:ea typeface="Comic Sans MS"/>
                        <a:cs typeface="Comic Sans MS"/>
                        <a:sym typeface="Comic Sans MS"/>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1100" b="1" dirty="0">
                          <a:solidFill>
                            <a:schemeClr val="dk1"/>
                          </a:solidFill>
                          <a:latin typeface="Comic Sans MS" panose="030F0702030302020204" pitchFamily="66" charset="0"/>
                          <a:ea typeface="Comic Sans MS"/>
                          <a:cs typeface="Comic Sans MS"/>
                          <a:sym typeface="Comic Sans MS"/>
                        </a:rPr>
                        <a:t>Challenges faced by Synagogues in the UK and the role of Synagogues</a:t>
                      </a:r>
                      <a:endParaRPr lang="en-GB" sz="1100" b="1" dirty="0">
                        <a:latin typeface="Comic Sans MS" panose="030F0702030302020204" pitchFamily="66" charset="0"/>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1100" dirty="0">
                          <a:latin typeface="Comic Sans MS" panose="030F0702030302020204" pitchFamily="66" charset="0"/>
                        </a:rPr>
                        <a:t>Using the information given in lessons and research online, you will be trying to understand the roles Synagogues play in communities beyond the Jewish community, as well as the problems faced by the communities. Create a blurb, diagram or write an article to show your understanding.</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99"/>
                    </a:solidFill>
                  </a:tcPr>
                </a:tc>
                <a:tc>
                  <a:txBody>
                    <a:bodyPr/>
                    <a:lstStyle/>
                    <a:p>
                      <a:pPr marL="171450" indent="-171450" algn="l">
                        <a:buFontTx/>
                        <a:buChar char="-"/>
                      </a:pPr>
                      <a:r>
                        <a:rPr lang="en-GB" sz="1100" dirty="0">
                          <a:latin typeface="Comic Sans MS" panose="030F0702030302020204" pitchFamily="66" charset="0"/>
                        </a:rPr>
                        <a:t>Classwork booklets to be used </a:t>
                      </a:r>
                    </a:p>
                    <a:p>
                      <a:pPr marL="171450" indent="-171450" algn="l">
                        <a:buFontTx/>
                        <a:buChar char="-"/>
                      </a:pPr>
                      <a:r>
                        <a:rPr lang="en-GB" sz="1100" dirty="0">
                          <a:latin typeface="Comic Sans MS" panose="030F0702030302020204" pitchFamily="66" charset="0"/>
                        </a:rPr>
                        <a:t>Sentence starters</a:t>
                      </a:r>
                    </a:p>
                    <a:p>
                      <a:pPr marL="171450" indent="-171450" algn="l">
                        <a:buFontTx/>
                        <a:buChar char="-"/>
                      </a:pPr>
                      <a:r>
                        <a:rPr lang="en-GB" sz="1100" dirty="0">
                          <a:latin typeface="Comic Sans MS" panose="030F0702030302020204" pitchFamily="66" charset="0"/>
                        </a:rPr>
                        <a:t>Model answers to help you with structure</a:t>
                      </a:r>
                    </a:p>
                    <a:p>
                      <a:pPr marL="0" indent="0" algn="l">
                        <a:buFontTx/>
                        <a:buNone/>
                      </a:pPr>
                      <a:r>
                        <a:rPr lang="en-GB" sz="1100">
                          <a:latin typeface="Comic Sans MS" panose="030F0702030302020204" pitchFamily="66" charset="0"/>
                        </a:rPr>
                        <a:t>-  Online </a:t>
                      </a:r>
                      <a:r>
                        <a:rPr lang="en-GB" sz="1100" dirty="0">
                          <a:latin typeface="Comic Sans MS" panose="030F0702030302020204" pitchFamily="66" charset="0"/>
                        </a:rPr>
                        <a:t>resources</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33"/>
                    </a:solidFill>
                  </a:tcPr>
                </a:tc>
                <a:extLst>
                  <a:ext uri="{0D108BD9-81ED-4DB2-BD59-A6C34878D82A}">
                    <a16:rowId xmlns:a16="http://schemas.microsoft.com/office/drawing/2014/main" val="1540216112"/>
                  </a:ext>
                </a:extLst>
              </a:tr>
              <a:tr h="1088393">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lang="en-GB" sz="1100" b="1" dirty="0">
                        <a:solidFill>
                          <a:schemeClr val="dk1"/>
                        </a:solidFill>
                        <a:latin typeface="Comic Sans MS" panose="030F0702030302020204" pitchFamily="66" charset="0"/>
                        <a:ea typeface="Comic Sans MS"/>
                        <a:cs typeface="Comic Sans MS"/>
                        <a:sym typeface="Comic Sans MS"/>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1100" b="1" dirty="0">
                          <a:solidFill>
                            <a:schemeClr val="dk1"/>
                          </a:solidFill>
                          <a:latin typeface="Comic Sans MS" panose="030F0702030302020204" pitchFamily="66" charset="0"/>
                          <a:ea typeface="Comic Sans MS"/>
                          <a:cs typeface="Comic Sans MS"/>
                          <a:sym typeface="Comic Sans MS"/>
                        </a:rPr>
                        <a:t>Kosher, is it possible? To reinforce the place of Kosher in the Jewish community and how it is kept by Jews as well as the challenges Jews face trying to keep Kosher</a:t>
                      </a:r>
                      <a:endParaRPr lang="en-GB" sz="1100" b="1" dirty="0">
                        <a:latin typeface="Comic Sans MS" panose="030F0702030302020204" pitchFamily="66" charset="0"/>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ctr"/>
                      <a:endParaRPr lang="en-GB" sz="1100" dirty="0">
                        <a:latin typeface="Comic Sans MS" panose="030F0702030302020204" pitchFamily="66" charset="0"/>
                      </a:endParaRPr>
                    </a:p>
                    <a:p>
                      <a:pPr algn="ctr"/>
                      <a:r>
                        <a:rPr lang="en-GB" sz="1100" dirty="0">
                          <a:latin typeface="Comic Sans MS" panose="030F0702030302020204" pitchFamily="66" charset="0"/>
                        </a:rPr>
                        <a:t>Using all the knowledge you have learned so create a document (PP, word document, or a collage to demonstrate your understanding</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99"/>
                    </a:solidFill>
                  </a:tcPr>
                </a:tc>
                <a:tc>
                  <a:txBody>
                    <a:bodyPr/>
                    <a:lstStyle/>
                    <a:p>
                      <a:pPr marL="285750" indent="-285750" algn="l">
                        <a:buFontTx/>
                        <a:buChar char="-"/>
                      </a:pPr>
                      <a:r>
                        <a:rPr lang="en-GB" sz="1100" dirty="0">
                          <a:latin typeface="Comic Sans MS" panose="030F0702030302020204" pitchFamily="66" charset="0"/>
                        </a:rPr>
                        <a:t>Classwork booklets to be used</a:t>
                      </a:r>
                    </a:p>
                    <a:p>
                      <a:pPr marL="285750" indent="-285750" algn="l">
                        <a:buFontTx/>
                        <a:buChar char="-"/>
                      </a:pPr>
                      <a:r>
                        <a:rPr lang="en-GB" sz="1100" dirty="0">
                          <a:latin typeface="Comic Sans MS" panose="030F0702030302020204" pitchFamily="66" charset="0"/>
                        </a:rPr>
                        <a:t>Internet  resources</a:t>
                      </a:r>
                    </a:p>
                    <a:p>
                      <a:pPr marL="285750" indent="-285750" algn="l">
                        <a:buFontTx/>
                        <a:buChar char="-"/>
                      </a:pPr>
                      <a:r>
                        <a:rPr lang="en-GB" sz="1100" dirty="0">
                          <a:latin typeface="Comic Sans MS" panose="030F0702030302020204" pitchFamily="66" charset="0"/>
                        </a:rPr>
                        <a:t>Model answer</a:t>
                      </a:r>
                    </a:p>
                    <a:p>
                      <a:pPr marL="285750" indent="-285750" algn="l">
                        <a:buFontTx/>
                        <a:buChar char="-"/>
                      </a:pPr>
                      <a:r>
                        <a:rPr lang="en-GB" sz="1100" dirty="0">
                          <a:latin typeface="Comic Sans MS" panose="030F0702030302020204" pitchFamily="66" charset="0"/>
                        </a:rPr>
                        <a:t>Sentence starters</a:t>
                      </a:r>
                    </a:p>
                    <a:p>
                      <a:pPr marL="285750" indent="-285750" algn="l">
                        <a:buFontTx/>
                        <a:buChar char="-"/>
                      </a:pPr>
                      <a:endParaRPr lang="en-GB" sz="1100" dirty="0">
                        <a:latin typeface="Comic Sans MS" panose="030F0702030302020204" pitchFamily="66" charset="0"/>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33"/>
                    </a:solidFill>
                  </a:tcPr>
                </a:tc>
                <a:extLst>
                  <a:ext uri="{0D108BD9-81ED-4DB2-BD59-A6C34878D82A}">
                    <a16:rowId xmlns:a16="http://schemas.microsoft.com/office/drawing/2014/main" val="662836048"/>
                  </a:ext>
                </a:extLst>
              </a:tr>
              <a:tr h="926605">
                <a:tc>
                  <a:txBody>
                    <a:bodyPr/>
                    <a:lstStyle/>
                    <a:p>
                      <a:pPr algn="ctr"/>
                      <a:endParaRPr lang="en-GB" sz="1100" b="1" dirty="0">
                        <a:latin typeface="Comic Sans MS" panose="030F0702030302020204" pitchFamily="66" charset="0"/>
                      </a:endParaRPr>
                    </a:p>
                    <a:p>
                      <a:pPr algn="ctr"/>
                      <a:r>
                        <a:rPr lang="en-GB" sz="1100" b="1" dirty="0">
                          <a:latin typeface="Comic Sans MS" panose="030F0702030302020204" pitchFamily="66" charset="0"/>
                        </a:rPr>
                        <a:t>The place of Jewish rituals in the modern world. </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1100" dirty="0">
                          <a:latin typeface="Comic Sans MS" panose="030F0702030302020204" pitchFamily="66" charset="0"/>
                        </a:rPr>
                        <a:t>Using the information given and all you know, including using internet resources, create a collage or write-up of Jewish rituals you have learned. Discuss briefly why you think they are still relevant today and why someone may disagree.</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99"/>
                    </a:solidFill>
                  </a:tcPr>
                </a:tc>
                <a:tc>
                  <a:txBody>
                    <a:bodyPr/>
                    <a:lstStyle/>
                    <a:p>
                      <a:pPr marL="171450" indent="-171450" algn="l">
                        <a:buFontTx/>
                        <a:buChar char="-"/>
                      </a:pPr>
                      <a:r>
                        <a:rPr lang="en-GB" sz="1100" dirty="0">
                          <a:latin typeface="Comic Sans MS" panose="030F0702030302020204" pitchFamily="66" charset="0"/>
                        </a:rPr>
                        <a:t>Classwork booklets to be used </a:t>
                      </a:r>
                    </a:p>
                    <a:p>
                      <a:pPr marL="171450" indent="-171450" algn="l">
                        <a:buFontTx/>
                        <a:buChar char="-"/>
                      </a:pPr>
                      <a:r>
                        <a:rPr lang="en-GB" sz="1100" dirty="0">
                          <a:latin typeface="Comic Sans MS" panose="030F0702030302020204" pitchFamily="66" charset="0"/>
                        </a:rPr>
                        <a:t>Sentence starters</a:t>
                      </a:r>
                    </a:p>
                    <a:p>
                      <a:pPr marL="171450" indent="-171450" algn="l">
                        <a:buFontTx/>
                        <a:buChar char="-"/>
                      </a:pPr>
                      <a:r>
                        <a:rPr lang="en-GB" sz="1100" dirty="0">
                          <a:latin typeface="Comic Sans MS" panose="030F0702030302020204" pitchFamily="66" charset="0"/>
                        </a:rPr>
                        <a:t>Model answers to help you with structure</a:t>
                      </a:r>
                    </a:p>
                    <a:p>
                      <a:pPr marL="171450" indent="-171450" algn="l">
                        <a:buFontTx/>
                        <a:buChar char="-"/>
                      </a:pPr>
                      <a:endParaRPr lang="en-GB" sz="1100" dirty="0">
                        <a:latin typeface="Comic Sans MS" panose="030F0702030302020204" pitchFamily="66" charset="0"/>
                      </a:endParaRPr>
                    </a:p>
                    <a:p>
                      <a:pPr algn="l"/>
                      <a:endParaRPr lang="en-GB" sz="1100" dirty="0">
                        <a:latin typeface="Comic Sans MS" panose="030F0702030302020204" pitchFamily="66" charset="0"/>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33"/>
                    </a:solidFill>
                  </a:tcPr>
                </a:tc>
                <a:extLst>
                  <a:ext uri="{0D108BD9-81ED-4DB2-BD59-A6C34878D82A}">
                    <a16:rowId xmlns:a16="http://schemas.microsoft.com/office/drawing/2014/main" val="1060830781"/>
                  </a:ext>
                </a:extLst>
              </a:tr>
              <a:tr h="1040226">
                <a:tc>
                  <a:txBody>
                    <a:bodyPr/>
                    <a:lstStyle/>
                    <a:p>
                      <a:pPr algn="ctr"/>
                      <a:r>
                        <a:rPr lang="en-GB" sz="1100" b="1" dirty="0">
                          <a:latin typeface="Comic Sans MS" panose="030F0702030302020204" pitchFamily="66" charset="0"/>
                        </a:rPr>
                        <a:t>15 Marker on Jewish attitudes to Kosher</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100" b="0" i="0" u="none" strike="noStrike" kern="1200" cap="none" spc="0" normalizeH="0" baseline="0" noProof="0" dirty="0">
                          <a:ln>
                            <a:noFill/>
                          </a:ln>
                          <a:solidFill>
                            <a:prstClr val="black"/>
                          </a:solidFill>
                          <a:effectLst/>
                          <a:uLnTx/>
                          <a:uFillTx/>
                          <a:latin typeface="Comic Sans MS" panose="030F0702030302020204" pitchFamily="66" charset="0"/>
                          <a:ea typeface="Calibri"/>
                          <a:cs typeface="Calibri"/>
                          <a:sym typeface="Arial"/>
                        </a:rPr>
                        <a:t>“It is impossible to keep Kosher.”</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GB" sz="1100" b="0" i="0" u="none" strike="noStrike" kern="1200" cap="none" spc="0" normalizeH="0" baseline="0" noProof="0" dirty="0">
                          <a:ln>
                            <a:noFill/>
                          </a:ln>
                          <a:solidFill>
                            <a:prstClr val="black"/>
                          </a:solidFill>
                          <a:effectLst/>
                          <a:uLnTx/>
                          <a:uFillTx/>
                          <a:latin typeface="Comic Sans MS" panose="030F0702030302020204" pitchFamily="66" charset="0"/>
                          <a:ea typeface="Calibri"/>
                          <a:cs typeface="Calibri"/>
                          <a:sym typeface="Arial"/>
                        </a:rPr>
                        <a:t>Discuss (15 marks) At least a page and a quarter.</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99"/>
                    </a:solidFill>
                  </a:tcPr>
                </a:tc>
                <a:tc>
                  <a:txBody>
                    <a:bodyPr/>
                    <a:lstStyle/>
                    <a:p>
                      <a:pPr marL="285750" indent="-285750" algn="l">
                        <a:buFontTx/>
                        <a:buChar char="-"/>
                      </a:pPr>
                      <a:r>
                        <a:rPr lang="en-GB" sz="1100" dirty="0">
                          <a:latin typeface="Comic Sans MS" panose="030F0702030302020204" pitchFamily="66" charset="0"/>
                        </a:rPr>
                        <a:t>Classwork booklets to be used</a:t>
                      </a:r>
                    </a:p>
                    <a:p>
                      <a:pPr marL="285750" indent="-285750" algn="l">
                        <a:buFontTx/>
                        <a:buChar char="-"/>
                      </a:pPr>
                      <a:r>
                        <a:rPr lang="en-GB" sz="1100" dirty="0">
                          <a:latin typeface="Comic Sans MS" panose="030F0702030302020204" pitchFamily="66" charset="0"/>
                        </a:rPr>
                        <a:t>BBC bitesize</a:t>
                      </a:r>
                    </a:p>
                    <a:p>
                      <a:pPr marL="285750" indent="-285750" algn="l">
                        <a:buFontTx/>
                        <a:buChar char="-"/>
                      </a:pPr>
                      <a:r>
                        <a:rPr lang="en-GB" sz="1100" dirty="0">
                          <a:latin typeface="Comic Sans MS" panose="030F0702030302020204" pitchFamily="66" charset="0"/>
                        </a:rPr>
                        <a:t>Internet RE resources</a:t>
                      </a:r>
                    </a:p>
                    <a:p>
                      <a:pPr marL="285750" indent="-285750" algn="l">
                        <a:buFontTx/>
                        <a:buChar char="-"/>
                      </a:pPr>
                      <a:r>
                        <a:rPr lang="en-GB" sz="1100" dirty="0">
                          <a:latin typeface="Comic Sans MS" panose="030F0702030302020204" pitchFamily="66" charset="0"/>
                        </a:rPr>
                        <a:t>Model answers</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33"/>
                    </a:solidFill>
                  </a:tcPr>
                </a:tc>
                <a:extLst>
                  <a:ext uri="{0D108BD9-81ED-4DB2-BD59-A6C34878D82A}">
                    <a16:rowId xmlns:a16="http://schemas.microsoft.com/office/drawing/2014/main" val="1082839339"/>
                  </a:ext>
                </a:extLst>
              </a:tr>
            </a:tbl>
          </a:graphicData>
        </a:graphic>
      </p:graphicFrame>
      <p:sp>
        <p:nvSpPr>
          <p:cNvPr id="14" name="TextBox 13">
            <a:extLst>
              <a:ext uri="{FF2B5EF4-FFF2-40B4-BE49-F238E27FC236}">
                <a16:creationId xmlns:a16="http://schemas.microsoft.com/office/drawing/2014/main" id="{212696F8-5F6D-4279-B592-66BB3B2156F0}"/>
              </a:ext>
            </a:extLst>
          </p:cNvPr>
          <p:cNvSpPr txBox="1"/>
          <p:nvPr/>
        </p:nvSpPr>
        <p:spPr>
          <a:xfrm>
            <a:off x="182041" y="2757676"/>
            <a:ext cx="666307" cy="995209"/>
          </a:xfrm>
          <a:prstGeom prst="rect">
            <a:avLst/>
          </a:prstGeom>
          <a:noFill/>
        </p:spPr>
        <p:txBody>
          <a:bodyPr wrap="square" rtlCol="0">
            <a:spAutoFit/>
          </a:bodyPr>
          <a:lstStyle/>
          <a:p>
            <a:r>
              <a:rPr lang="en-GB" sz="5867" b="1" dirty="0">
                <a:latin typeface="Comic Sans MS" panose="030F0702030302020204" pitchFamily="66" charset="0"/>
              </a:rPr>
              <a:t>1</a:t>
            </a:r>
          </a:p>
        </p:txBody>
      </p:sp>
      <p:sp>
        <p:nvSpPr>
          <p:cNvPr id="16" name="TextBox 15">
            <a:extLst>
              <a:ext uri="{FF2B5EF4-FFF2-40B4-BE49-F238E27FC236}">
                <a16:creationId xmlns:a16="http://schemas.microsoft.com/office/drawing/2014/main" id="{68846DFC-B5B8-4B2D-BEDA-CE7EC60FDB28}"/>
              </a:ext>
            </a:extLst>
          </p:cNvPr>
          <p:cNvSpPr txBox="1"/>
          <p:nvPr/>
        </p:nvSpPr>
        <p:spPr>
          <a:xfrm>
            <a:off x="182038" y="3722352"/>
            <a:ext cx="666307" cy="995209"/>
          </a:xfrm>
          <a:prstGeom prst="rect">
            <a:avLst/>
          </a:prstGeom>
          <a:noFill/>
        </p:spPr>
        <p:txBody>
          <a:bodyPr wrap="square" rtlCol="0">
            <a:spAutoFit/>
          </a:bodyPr>
          <a:lstStyle/>
          <a:p>
            <a:r>
              <a:rPr lang="en-GB" sz="5867" b="1" dirty="0">
                <a:latin typeface="Comic Sans MS" panose="030F0702030302020204" pitchFamily="66" charset="0"/>
              </a:rPr>
              <a:t>2</a:t>
            </a:r>
          </a:p>
        </p:txBody>
      </p:sp>
      <p:sp>
        <p:nvSpPr>
          <p:cNvPr id="17" name="TextBox 16">
            <a:extLst>
              <a:ext uri="{FF2B5EF4-FFF2-40B4-BE49-F238E27FC236}">
                <a16:creationId xmlns:a16="http://schemas.microsoft.com/office/drawing/2014/main" id="{CE4ADE78-BB78-45AB-8235-FF3D7E7BEC23}"/>
              </a:ext>
            </a:extLst>
          </p:cNvPr>
          <p:cNvSpPr txBox="1"/>
          <p:nvPr/>
        </p:nvSpPr>
        <p:spPr>
          <a:xfrm>
            <a:off x="182039" y="4687027"/>
            <a:ext cx="666307" cy="995209"/>
          </a:xfrm>
          <a:prstGeom prst="rect">
            <a:avLst/>
          </a:prstGeom>
          <a:noFill/>
        </p:spPr>
        <p:txBody>
          <a:bodyPr wrap="square" rtlCol="0">
            <a:spAutoFit/>
          </a:bodyPr>
          <a:lstStyle/>
          <a:p>
            <a:r>
              <a:rPr lang="en-GB" sz="5867" b="1" dirty="0">
                <a:latin typeface="Comic Sans MS" panose="030F0702030302020204" pitchFamily="66" charset="0"/>
              </a:rPr>
              <a:t>3</a:t>
            </a:r>
          </a:p>
        </p:txBody>
      </p:sp>
      <p:sp>
        <p:nvSpPr>
          <p:cNvPr id="18" name="TextBox 17">
            <a:extLst>
              <a:ext uri="{FF2B5EF4-FFF2-40B4-BE49-F238E27FC236}">
                <a16:creationId xmlns:a16="http://schemas.microsoft.com/office/drawing/2014/main" id="{6273A7FC-E4EA-404D-B608-5AB17F282A88}"/>
              </a:ext>
            </a:extLst>
          </p:cNvPr>
          <p:cNvSpPr txBox="1"/>
          <p:nvPr/>
        </p:nvSpPr>
        <p:spPr>
          <a:xfrm>
            <a:off x="182040" y="5624528"/>
            <a:ext cx="666307" cy="995209"/>
          </a:xfrm>
          <a:prstGeom prst="rect">
            <a:avLst/>
          </a:prstGeom>
          <a:noFill/>
        </p:spPr>
        <p:txBody>
          <a:bodyPr wrap="square" rtlCol="0">
            <a:spAutoFit/>
          </a:bodyPr>
          <a:lstStyle/>
          <a:p>
            <a:r>
              <a:rPr lang="en-GB" sz="5867" b="1" dirty="0">
                <a:latin typeface="Comic Sans MS" panose="030F0702030302020204" pitchFamily="66" charset="0"/>
              </a:rPr>
              <a:t>4</a:t>
            </a:r>
          </a:p>
        </p:txBody>
      </p:sp>
    </p:spTree>
    <p:extLst>
      <p:ext uri="{BB962C8B-B14F-4D97-AF65-F5344CB8AC3E}">
        <p14:creationId xmlns:p14="http://schemas.microsoft.com/office/powerpoint/2010/main" val="6053073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326</Words>
  <Application>Microsoft Office PowerPoint</Application>
  <PresentationFormat>Widescreen</PresentationFormat>
  <Paragraphs>42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Comic Sans MS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 Drozd</dc:creator>
  <cp:lastModifiedBy>Rory Lawton</cp:lastModifiedBy>
  <cp:revision>5</cp:revision>
  <dcterms:created xsi:type="dcterms:W3CDTF">2023-07-07T13:24:17Z</dcterms:created>
  <dcterms:modified xsi:type="dcterms:W3CDTF">2023-12-14T12:45:12Z</dcterms:modified>
</cp:coreProperties>
</file>