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400" dirty="0">
                <a:solidFill>
                  <a:schemeClr val="dk1"/>
                </a:solidFill>
                <a:latin typeface="Comic Sans MS"/>
                <a:ea typeface="Comic Sans MS"/>
                <a:cs typeface="Comic Sans MS"/>
                <a:sym typeface="Comic Sans MS"/>
              </a:rPr>
              <a:t>This task menu shows the 4 home learning activity given throughout the term. Each homework will put on SMH. As part of our enrichment programme, optional Seneca quizzes and Google classroom enrichment programmes will be added on SMH</a:t>
            </a:r>
            <a:endParaRPr lang="en-GB"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omic Sans MS"/>
                <a:cs typeface="Comic Sans MS"/>
                <a:sym typeface="Comic Sans MS"/>
              </a:rPr>
              <a:t>RE </a:t>
            </a:r>
            <a:r>
              <a:rPr lang="en" sz="3600" b="1" dirty="0">
                <a:solidFill>
                  <a:schemeClr val="dk1"/>
                </a:solidFill>
                <a:latin typeface="Comic Sans MS"/>
                <a:ea typeface="Comic Sans MS"/>
                <a:cs typeface="Comic Sans MS"/>
                <a:sym typeface="Comic Sans MS"/>
              </a:rPr>
              <a:t>‘Home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615688"/>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400" dirty="0">
                <a:solidFill>
                  <a:schemeClr val="dk1"/>
                </a:solidFill>
                <a:latin typeface="Comic Sans MS" panose="030F0702030302020204" pitchFamily="66" charset="0"/>
                <a:ea typeface="Calibri"/>
                <a:cs typeface="Calibri"/>
                <a:sym typeface="Calibri"/>
              </a:rPr>
              <a:t>Term: </a:t>
            </a:r>
            <a:r>
              <a:rPr lang="en-GB" sz="2400" dirty="0">
                <a:solidFill>
                  <a:schemeClr val="dk1"/>
                </a:solidFill>
                <a:latin typeface="Comic Sans MS" panose="030F0702030302020204" pitchFamily="66" charset="0"/>
                <a:ea typeface="Calibri"/>
                <a:cs typeface="Calibri"/>
                <a:sym typeface="Calibri"/>
              </a:rPr>
              <a:t>Two</a:t>
            </a:r>
            <a:endParaRPr sz="1600" dirty="0">
              <a:latin typeface="Comic Sans MS" panose="030F0702030302020204" pitchFamily="66" charset="0"/>
            </a:endParaRPr>
          </a:p>
          <a:p>
            <a:r>
              <a:rPr lang="en" sz="2400" dirty="0">
                <a:solidFill>
                  <a:schemeClr val="dk1"/>
                </a:solidFill>
                <a:latin typeface="Comic Sans MS" panose="030F0702030302020204" pitchFamily="66" charset="0"/>
                <a:ea typeface="Calibri"/>
                <a:cs typeface="Calibri"/>
                <a:sym typeface="Calibri"/>
              </a:rPr>
              <a:t>Year group: </a:t>
            </a:r>
            <a:r>
              <a:rPr lang="en-GB" sz="2400" dirty="0">
                <a:solidFill>
                  <a:schemeClr val="dk1"/>
                </a:solidFill>
                <a:latin typeface="Comic Sans MS" panose="030F0702030302020204" pitchFamily="66" charset="0"/>
                <a:ea typeface="Calibri"/>
                <a:cs typeface="Calibri"/>
                <a:sym typeface="Calibri"/>
              </a:rPr>
              <a:t>Ten </a:t>
            </a:r>
          </a:p>
          <a:p>
            <a:r>
              <a:rPr lang="en" sz="2400" dirty="0">
                <a:solidFill>
                  <a:schemeClr val="dk1"/>
                </a:solidFill>
                <a:latin typeface="Comic Sans MS" panose="030F0702030302020204" pitchFamily="66" charset="0"/>
                <a:ea typeface="Calibri"/>
                <a:cs typeface="Calibri"/>
                <a:sym typeface="Calibri"/>
              </a:rPr>
              <a:t>Subject: </a:t>
            </a:r>
            <a:r>
              <a:rPr lang="en-GB" sz="2400" dirty="0">
                <a:solidFill>
                  <a:schemeClr val="dk1"/>
                </a:solidFill>
                <a:latin typeface="Comic Sans MS" panose="030F0702030302020204" pitchFamily="66" charset="0"/>
                <a:ea typeface="Calibri"/>
                <a:cs typeface="Calibri"/>
                <a:sym typeface="Calibri"/>
              </a:rPr>
              <a:t>RE</a:t>
            </a:r>
            <a:endParaRPr sz="2133" dirty="0">
              <a:solidFill>
                <a:schemeClr val="dk1"/>
              </a:solidFill>
              <a:latin typeface="Comic Sans MS" panose="030F0702030302020204" pitchFamily="66" charset="0"/>
              <a:ea typeface="Calibri"/>
              <a:cs typeface="Calibri"/>
              <a:sym typeface="Calibri"/>
            </a:endParaRPr>
          </a:p>
          <a:p>
            <a:r>
              <a:rPr lang="en" sz="2400" dirty="0">
                <a:solidFill>
                  <a:schemeClr val="dk1"/>
                </a:solidFill>
                <a:latin typeface="Comic Sans MS" panose="030F0702030302020204" pitchFamily="66" charset="0"/>
                <a:ea typeface="Calibri"/>
                <a:cs typeface="Calibri"/>
                <a:sym typeface="Calibri"/>
              </a:rPr>
              <a:t>Topic: </a:t>
            </a:r>
            <a:r>
              <a:rPr lang="en-GB" sz="2400" dirty="0">
                <a:solidFill>
                  <a:schemeClr val="dk1"/>
                </a:solidFill>
                <a:latin typeface="Comic Sans MS" panose="030F0702030302020204" pitchFamily="66" charset="0"/>
                <a:ea typeface="Calibri"/>
                <a:cs typeface="Calibri"/>
                <a:sym typeface="Calibri"/>
              </a:rPr>
              <a:t>Judaism Practices</a:t>
            </a:r>
            <a:endParaRPr sz="2133"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2773515038"/>
              </p:ext>
            </p:extLst>
          </p:nvPr>
        </p:nvGraphicFramePr>
        <p:xfrm>
          <a:off x="1033168" y="1953249"/>
          <a:ext cx="10975663" cy="4941666"/>
        </p:xfrm>
        <a:graphic>
          <a:graphicData uri="http://schemas.openxmlformats.org/drawingml/2006/table">
            <a:tbl>
              <a:tblPr firstRow="1" bandRow="1"/>
              <a:tblGrid>
                <a:gridCol w="3092265">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23649">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871885437"/>
                  </a:ext>
                </a:extLst>
              </a:tr>
              <a:tr h="76481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ea typeface="Comic Sans MS"/>
                          <a:cs typeface="Comic Sans MS"/>
                          <a:sym typeface="Comic Sans MS"/>
                        </a:rPr>
                        <a:t>Challenges faced by Synagogues in the UK and the role of Synagogues</a:t>
                      </a:r>
                      <a:endParaRPr lang="en-GB" sz="11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given in lessons and research online, you will be trying to understand the roles Synagogues play in communities beyond the Jewish community, as well as the problems faced by the communities. Create a blurb, diagram or write an article to show your understanding.</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booklets to be used </a:t>
                      </a:r>
                    </a:p>
                    <a:p>
                      <a:pPr marL="171450" indent="-171450" algn="l">
                        <a:buFontTx/>
                        <a:buChar char="-"/>
                      </a:pPr>
                      <a:r>
                        <a:rPr lang="en-GB" sz="1100" dirty="0">
                          <a:latin typeface="Comic Sans MS" panose="030F0702030302020204" pitchFamily="66" charset="0"/>
                        </a:rPr>
                        <a:t>Sentence starters</a:t>
                      </a:r>
                    </a:p>
                    <a:p>
                      <a:pPr marL="171450" indent="-171450" algn="l">
                        <a:buFontTx/>
                        <a:buChar char="-"/>
                      </a:pPr>
                      <a:r>
                        <a:rPr lang="en-GB" sz="1100" dirty="0">
                          <a:latin typeface="Comic Sans MS" panose="030F0702030302020204" pitchFamily="66" charset="0"/>
                        </a:rPr>
                        <a:t>Model answers to help you with structure</a:t>
                      </a:r>
                    </a:p>
                    <a:p>
                      <a:pPr marL="0" indent="0" algn="l">
                        <a:buFontTx/>
                        <a:buNone/>
                      </a:pPr>
                      <a:r>
                        <a:rPr lang="en-GB" sz="1100">
                          <a:latin typeface="Comic Sans MS" panose="030F0702030302020204" pitchFamily="66" charset="0"/>
                        </a:rPr>
                        <a:t>-  Online </a:t>
                      </a:r>
                      <a:r>
                        <a:rPr lang="en-GB" sz="1100" dirty="0">
                          <a:latin typeface="Comic Sans MS" panose="030F0702030302020204" pitchFamily="66" charset="0"/>
                        </a:rPr>
                        <a:t>resources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540216112"/>
                  </a:ext>
                </a:extLst>
              </a:tr>
              <a:tr h="108839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ea typeface="Comic Sans MS"/>
                          <a:cs typeface="Comic Sans MS"/>
                          <a:sym typeface="Comic Sans MS"/>
                        </a:rPr>
                        <a:t>Kosher, is it possible? To reinforce the place of Kosher in the Jewish community and how it is kept by Jews as well as the challenges Jews face trying to keep Kosher</a:t>
                      </a:r>
                      <a:endParaRPr lang="en-GB" sz="11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endParaRPr lang="en-GB" sz="1100" dirty="0">
                        <a:latin typeface="Comic Sans MS" panose="030F0702030302020204" pitchFamily="66" charset="0"/>
                      </a:endParaRPr>
                    </a:p>
                    <a:p>
                      <a:pPr algn="ctr"/>
                      <a:r>
                        <a:rPr lang="en-GB" sz="1100" dirty="0">
                          <a:latin typeface="Comic Sans MS" panose="030F0702030302020204" pitchFamily="66" charset="0"/>
                        </a:rPr>
                        <a:t>Using all the knowledge you have learned so create a document (PP, word document, or a collage to demonstrate your understanding</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booklets to be used</a:t>
                      </a:r>
                    </a:p>
                    <a:p>
                      <a:pPr marL="285750" indent="-285750" algn="l">
                        <a:buFontTx/>
                        <a:buChar char="-"/>
                      </a:pPr>
                      <a:r>
                        <a:rPr lang="en-GB" sz="1100" dirty="0">
                          <a:latin typeface="Comic Sans MS" panose="030F0702030302020204" pitchFamily="66" charset="0"/>
                        </a:rPr>
                        <a:t>Internet  resources</a:t>
                      </a:r>
                    </a:p>
                    <a:p>
                      <a:pPr marL="285750" indent="-285750" algn="l">
                        <a:buFontTx/>
                        <a:buChar char="-"/>
                      </a:pPr>
                      <a:r>
                        <a:rPr lang="en-GB" sz="1100" dirty="0">
                          <a:latin typeface="Comic Sans MS" panose="030F0702030302020204" pitchFamily="66" charset="0"/>
                        </a:rPr>
                        <a:t>Model answer</a:t>
                      </a:r>
                    </a:p>
                    <a:p>
                      <a:pPr marL="285750" indent="-285750" algn="l">
                        <a:buFontTx/>
                        <a:buChar char="-"/>
                      </a:pPr>
                      <a:r>
                        <a:rPr lang="en-GB" sz="1100" dirty="0">
                          <a:latin typeface="Comic Sans MS" panose="030F0702030302020204" pitchFamily="66" charset="0"/>
                        </a:rPr>
                        <a:t>Sentence starters</a:t>
                      </a:r>
                    </a:p>
                    <a:p>
                      <a:pPr marL="285750" indent="-285750" algn="l">
                        <a:buFontTx/>
                        <a:buChar char="-"/>
                      </a:pP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662836048"/>
                  </a:ext>
                </a:extLst>
              </a:tr>
              <a:tr h="926605">
                <a:tc>
                  <a:txBody>
                    <a:bodyPr/>
                    <a:lstStyle/>
                    <a:p>
                      <a:pPr algn="ctr"/>
                      <a:endParaRPr lang="en-GB" sz="1100" b="1" dirty="0">
                        <a:latin typeface="Comic Sans MS" panose="030F0702030302020204" pitchFamily="66" charset="0"/>
                      </a:endParaRPr>
                    </a:p>
                    <a:p>
                      <a:pPr algn="ctr"/>
                      <a:r>
                        <a:rPr lang="en-GB" sz="1100" b="1" dirty="0">
                          <a:latin typeface="Comic Sans MS" panose="030F0702030302020204" pitchFamily="66" charset="0"/>
                        </a:rPr>
                        <a:t>The place of Jewish rituals in the modern world.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given and all you know, including using internet resources, create a collage or write-up of Jewish rituals you have learned. Discuss briefly why you think they are still relevant today and why someone may disagree.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booklets to be used </a:t>
                      </a:r>
                    </a:p>
                    <a:p>
                      <a:pPr marL="171450" indent="-171450" algn="l">
                        <a:buFontTx/>
                        <a:buChar char="-"/>
                      </a:pPr>
                      <a:r>
                        <a:rPr lang="en-GB" sz="1100" dirty="0">
                          <a:latin typeface="Comic Sans MS" panose="030F0702030302020204" pitchFamily="66" charset="0"/>
                        </a:rPr>
                        <a:t>Sentence starters</a:t>
                      </a:r>
                    </a:p>
                    <a:p>
                      <a:pPr marL="171450" indent="-171450" algn="l">
                        <a:buFontTx/>
                        <a:buChar char="-"/>
                      </a:pPr>
                      <a:r>
                        <a:rPr lang="en-GB" sz="1100" dirty="0">
                          <a:latin typeface="Comic Sans MS" panose="030F0702030302020204" pitchFamily="66" charset="0"/>
                        </a:rPr>
                        <a:t>Model answers to help you with structure</a:t>
                      </a:r>
                    </a:p>
                    <a:p>
                      <a:pPr marL="171450" indent="-171450" algn="l">
                        <a:buFontTx/>
                        <a:buChar char="-"/>
                      </a:pPr>
                      <a:endParaRPr lang="en-GB" sz="1100" dirty="0">
                        <a:latin typeface="Comic Sans MS" panose="030F0702030302020204" pitchFamily="66" charset="0"/>
                      </a:endParaRPr>
                    </a:p>
                    <a:p>
                      <a:pPr algn="l"/>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60830781"/>
                  </a:ext>
                </a:extLst>
              </a:tr>
              <a:tr h="1040226">
                <a:tc>
                  <a:txBody>
                    <a:bodyPr/>
                    <a:lstStyle/>
                    <a:p>
                      <a:pPr algn="ctr"/>
                      <a:r>
                        <a:rPr lang="en-GB" sz="1100" b="1" dirty="0">
                          <a:latin typeface="Comic Sans MS" panose="030F0702030302020204" pitchFamily="66" charset="0"/>
                        </a:rPr>
                        <a:t>15 Marker on Jewish attitudes to Kosher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rPr>
                        <a:t>“It is impossible to keep Kosher.”</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rPr>
                        <a:t>Discuss (15 marks) At least a page and a quarter.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booklets to be used</a:t>
                      </a:r>
                    </a:p>
                    <a:p>
                      <a:pPr marL="285750" indent="-285750" algn="l">
                        <a:buFontTx/>
                        <a:buChar char="-"/>
                      </a:pPr>
                      <a:r>
                        <a:rPr lang="en-GB" sz="1100" dirty="0">
                          <a:latin typeface="Comic Sans MS" panose="030F0702030302020204" pitchFamily="66" charset="0"/>
                        </a:rPr>
                        <a:t>BBC bitesize</a:t>
                      </a:r>
                    </a:p>
                    <a:p>
                      <a:pPr marL="285750" indent="-285750" algn="l">
                        <a:buFontTx/>
                        <a:buChar char="-"/>
                      </a:pPr>
                      <a:r>
                        <a:rPr lang="en-GB" sz="1100" dirty="0">
                          <a:latin typeface="Comic Sans MS" panose="030F0702030302020204" pitchFamily="66" charset="0"/>
                        </a:rPr>
                        <a:t>Internet RE resources</a:t>
                      </a:r>
                    </a:p>
                    <a:p>
                      <a:pPr marL="285750" indent="-285750" algn="l">
                        <a:buFontTx/>
                        <a:buChar char="-"/>
                      </a:pPr>
                      <a:r>
                        <a:rPr lang="en-GB" sz="1100" dirty="0">
                          <a:latin typeface="Comic Sans MS" panose="030F0702030302020204" pitchFamily="66" charset="0"/>
                        </a:rPr>
                        <a:t>Model answers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326</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Rory Lawton</cp:lastModifiedBy>
  <cp:revision>5</cp:revision>
  <dcterms:created xsi:type="dcterms:W3CDTF">2023-07-07T13:24:17Z</dcterms:created>
  <dcterms:modified xsi:type="dcterms:W3CDTF">2023-12-14T12:45:12Z</dcterms:modified>
</cp:coreProperties>
</file>