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810"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511723" y="784900"/>
            <a:ext cx="7497108" cy="1319289"/>
          </a:xfrm>
          <a:prstGeom prst="rect">
            <a:avLst/>
          </a:prstGeom>
          <a:solidFill>
            <a:srgbClr val="FFFFFF"/>
          </a:solidFill>
          <a:ln>
            <a:noFill/>
          </a:ln>
        </p:spPr>
        <p:txBody>
          <a:bodyPr spcFirstLastPara="1" wrap="square" lIns="121900" tIns="60933" rIns="121900" bIns="60933" anchor="t" anchorCtr="0">
            <a:noAutofit/>
          </a:bodyPr>
          <a:lstStyle/>
          <a:p>
            <a:pPr algn="ctr">
              <a:lnSpc>
                <a:spcPct val="115000"/>
              </a:lnSpc>
            </a:pPr>
            <a:r>
              <a:rPr lang="en-GB" sz="1400" dirty="0">
                <a:solidFill>
                  <a:schemeClr val="dk1"/>
                </a:solidFill>
                <a:latin typeface="Comic Sans MS"/>
                <a:ea typeface="Comic Sans MS"/>
                <a:cs typeface="Comic Sans MS"/>
                <a:sym typeface="Comic Sans MS"/>
              </a:rPr>
              <a:t>This task menu shows what the students will be doing for each homework. The homework is based on the exam questions the students will be getting the different papers they will sit at GCSE. Completing these tasks will enable students to get feedback and make the appropriate improvement ready for formal assessments. </a:t>
            </a:r>
            <a:endParaRPr lang="en-GB" dirty="0"/>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marL="609585" algn="ctr">
              <a:lnSpc>
                <a:spcPct val="115000"/>
              </a:lnSpc>
            </a:pPr>
            <a:r>
              <a:rPr lang="en-GB" sz="3600" b="1" dirty="0">
                <a:solidFill>
                  <a:schemeClr val="dk1"/>
                </a:solidFill>
                <a:latin typeface="Comic Sans MS"/>
                <a:ea typeface="Calibri"/>
                <a:cs typeface="Calibri"/>
                <a:sym typeface="Comic Sans MS"/>
              </a:rPr>
              <a:t>History ‘Home Learning’</a:t>
            </a:r>
            <a:endParaRPr sz="3600" dirty="0">
              <a:solidFill>
                <a:schemeClr val="dk1"/>
              </a:solidFill>
              <a:latin typeface="Calibri"/>
              <a:ea typeface="Calibri"/>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82041" y="239540"/>
            <a:ext cx="4144862" cy="1448583"/>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sz="2000" dirty="0">
                <a:solidFill>
                  <a:schemeClr val="dk1"/>
                </a:solidFill>
                <a:latin typeface="Comic Sans MS" panose="030F0702030302020204" pitchFamily="66" charset="0"/>
                <a:ea typeface="Calibri"/>
                <a:cs typeface="Calibri"/>
                <a:sym typeface="Calibri"/>
              </a:rPr>
              <a:t>Term: </a:t>
            </a:r>
            <a:r>
              <a:rPr lang="en-GB" sz="2000" dirty="0">
                <a:solidFill>
                  <a:schemeClr val="dk1"/>
                </a:solidFill>
                <a:latin typeface="Comic Sans MS" panose="030F0702030302020204" pitchFamily="66" charset="0"/>
                <a:ea typeface="Calibri"/>
                <a:cs typeface="Calibri"/>
                <a:sym typeface="Calibri"/>
              </a:rPr>
              <a:t>Two</a:t>
            </a:r>
            <a:endParaRPr sz="1400" dirty="0">
              <a:latin typeface="Comic Sans MS" panose="030F0702030302020204" pitchFamily="66" charset="0"/>
            </a:endParaRPr>
          </a:p>
          <a:p>
            <a:r>
              <a:rPr lang="en" sz="2000" dirty="0">
                <a:solidFill>
                  <a:schemeClr val="dk1"/>
                </a:solidFill>
                <a:latin typeface="Comic Sans MS" panose="030F0702030302020204" pitchFamily="66" charset="0"/>
                <a:ea typeface="Calibri"/>
                <a:cs typeface="Calibri"/>
                <a:sym typeface="Calibri"/>
              </a:rPr>
              <a:t>Year group: </a:t>
            </a:r>
            <a:r>
              <a:rPr lang="en-GB" sz="2000" dirty="0">
                <a:solidFill>
                  <a:schemeClr val="dk1"/>
                </a:solidFill>
                <a:latin typeface="Comic Sans MS" panose="030F0702030302020204" pitchFamily="66" charset="0"/>
                <a:ea typeface="Calibri"/>
                <a:cs typeface="Calibri"/>
                <a:sym typeface="Calibri"/>
              </a:rPr>
              <a:t>Ten </a:t>
            </a:r>
          </a:p>
          <a:p>
            <a:r>
              <a:rPr lang="en" sz="2000" dirty="0">
                <a:solidFill>
                  <a:schemeClr val="dk1"/>
                </a:solidFill>
                <a:latin typeface="Comic Sans MS" panose="030F0702030302020204" pitchFamily="66" charset="0"/>
                <a:ea typeface="Calibri"/>
                <a:cs typeface="Calibri"/>
                <a:sym typeface="Calibri"/>
              </a:rPr>
              <a:t>Subject: </a:t>
            </a:r>
            <a:r>
              <a:rPr lang="en-GB" sz="2000" dirty="0">
                <a:solidFill>
                  <a:schemeClr val="dk1"/>
                </a:solidFill>
                <a:latin typeface="Comic Sans MS" panose="030F0702030302020204" pitchFamily="66" charset="0"/>
                <a:ea typeface="Calibri"/>
                <a:cs typeface="Calibri"/>
                <a:sym typeface="Calibri"/>
              </a:rPr>
              <a:t>History</a:t>
            </a:r>
            <a:endParaRPr sz="2000" dirty="0">
              <a:solidFill>
                <a:schemeClr val="dk1"/>
              </a:solidFill>
              <a:latin typeface="Comic Sans MS" panose="030F0702030302020204" pitchFamily="66" charset="0"/>
              <a:ea typeface="Calibri"/>
              <a:cs typeface="Calibri"/>
              <a:sym typeface="Calibri"/>
            </a:endParaRPr>
          </a:p>
          <a:p>
            <a:r>
              <a:rPr lang="en" sz="2000" dirty="0">
                <a:solidFill>
                  <a:schemeClr val="dk1"/>
                </a:solidFill>
                <a:latin typeface="Comic Sans MS" panose="030F0702030302020204" pitchFamily="66" charset="0"/>
                <a:ea typeface="Calibri"/>
                <a:cs typeface="Calibri"/>
                <a:sym typeface="Calibri"/>
              </a:rPr>
              <a:t>Topic:</a:t>
            </a:r>
            <a:r>
              <a:rPr lang="en-GB" sz="2000" dirty="0">
                <a:solidFill>
                  <a:schemeClr val="dk1"/>
                </a:solidFill>
                <a:latin typeface="Comic Sans MS" panose="030F0702030302020204" pitchFamily="66" charset="0"/>
                <a:ea typeface="Calibri"/>
                <a:cs typeface="Calibri"/>
                <a:sym typeface="Calibri"/>
              </a:rPr>
              <a:t>Cold War</a:t>
            </a:r>
            <a:endParaRPr sz="2000" dirty="0">
              <a:solidFill>
                <a:schemeClr val="dk1"/>
              </a:solidFill>
              <a:latin typeface="Comic Sans MS" panose="030F0702030302020204" pitchFamily="66"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2989734326"/>
              </p:ext>
            </p:extLst>
          </p:nvPr>
        </p:nvGraphicFramePr>
        <p:xfrm>
          <a:off x="1060174" y="1841221"/>
          <a:ext cx="10948657" cy="4923678"/>
        </p:xfrm>
        <a:graphic>
          <a:graphicData uri="http://schemas.openxmlformats.org/drawingml/2006/table">
            <a:tbl>
              <a:tblPr firstRow="1" bandRow="1"/>
              <a:tblGrid>
                <a:gridCol w="3065259">
                  <a:extLst>
                    <a:ext uri="{9D8B030D-6E8A-4147-A177-3AD203B41FA5}">
                      <a16:colId xmlns:a16="http://schemas.microsoft.com/office/drawing/2014/main" val="1336307913"/>
                    </a:ext>
                  </a:extLst>
                </a:gridCol>
                <a:gridCol w="4045057">
                  <a:extLst>
                    <a:ext uri="{9D8B030D-6E8A-4147-A177-3AD203B41FA5}">
                      <a16:colId xmlns:a16="http://schemas.microsoft.com/office/drawing/2014/main" val="30032842"/>
                    </a:ext>
                  </a:extLst>
                </a:gridCol>
                <a:gridCol w="3838341">
                  <a:extLst>
                    <a:ext uri="{9D8B030D-6E8A-4147-A177-3AD203B41FA5}">
                      <a16:colId xmlns:a16="http://schemas.microsoft.com/office/drawing/2014/main" val="187179454"/>
                    </a:ext>
                  </a:extLst>
                </a:gridCol>
              </a:tblGrid>
              <a:tr h="809961">
                <a:tc>
                  <a:txBody>
                    <a:bodyPr/>
                    <a:lstStyle/>
                    <a:p>
                      <a:pPr algn="ctr"/>
                      <a:r>
                        <a:rPr lang="en-GB" sz="2400" dirty="0">
                          <a:solidFill>
                            <a:schemeClr val="tx1"/>
                          </a:solidFill>
                          <a:latin typeface="Comic Sans MS" panose="030F0702030302020204" pitchFamily="66"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2400" dirty="0">
                          <a:solidFill>
                            <a:schemeClr val="tx1"/>
                          </a:solidFill>
                          <a:latin typeface="Comic Sans MS" panose="030F0702030302020204" pitchFamily="66"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GB" sz="2400" dirty="0">
                          <a:solidFill>
                            <a:schemeClr val="tx1"/>
                          </a:solidFill>
                          <a:latin typeface="Comic Sans MS" panose="030F0702030302020204" pitchFamily="66"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871885437"/>
                  </a:ext>
                </a:extLst>
              </a:tr>
              <a:tr h="7521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0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b="1" dirty="0">
                          <a:solidFill>
                            <a:schemeClr val="dk1"/>
                          </a:solidFill>
                          <a:latin typeface="Comic Sans MS" panose="030F0702030302020204" pitchFamily="66" charset="0"/>
                          <a:sym typeface="Comic Sans MS"/>
                        </a:rPr>
                        <a:t> Explain two consequences of… (8 marks) Question</a:t>
                      </a:r>
                      <a:endParaRPr lang="en-GB" sz="10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omic Sans MS" panose="030F0702030302020204" pitchFamily="66" charset="0"/>
                        </a:rPr>
                        <a:t>The students are given an event and they have to write two detailed consequences of the event. For example Explain two consequences of the Marshall Plan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folders to be used </a:t>
                      </a:r>
                    </a:p>
                    <a:p>
                      <a:pPr marL="171450" indent="-171450" algn="l">
                        <a:buFontTx/>
                        <a:buChar char="-"/>
                      </a:pPr>
                      <a:r>
                        <a:rPr lang="en-GB" sz="1000" dirty="0">
                          <a:latin typeface="Comic Sans MS" panose="030F0702030302020204" pitchFamily="66" charset="0"/>
                        </a:rPr>
                        <a:t>How to answer videos on Google Classroom </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540216112"/>
                  </a:ext>
                </a:extLst>
              </a:tr>
              <a:tr h="103294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0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b="1" dirty="0">
                          <a:solidFill>
                            <a:schemeClr val="dk1"/>
                          </a:solidFill>
                          <a:latin typeface="Comic Sans MS" panose="030F0702030302020204" pitchFamily="66" charset="0"/>
                          <a:ea typeface="Comic Sans MS"/>
                          <a:cs typeface="Comic Sans MS"/>
                          <a:sym typeface="Comic Sans MS"/>
                        </a:rPr>
                        <a:t>Narrative Account (8 marks) Question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en-GB" sz="1000" dirty="0">
                        <a:latin typeface="Comic Sans MS" panose="030F0702030302020204" pitchFamily="66" charset="0"/>
                      </a:endParaRPr>
                    </a:p>
                    <a:p>
                      <a:pPr algn="ctr"/>
                      <a:r>
                        <a:rPr lang="en-GB" sz="1000" dirty="0">
                          <a:latin typeface="Comic Sans MS" panose="030F0702030302020204" pitchFamily="66" charset="0"/>
                        </a:rPr>
                        <a:t>The students will be asked to write a narrative account of the event in question. In the answer the students will write about the causes, events and consequences of the events in three clear paragraphs. For example ‘Write a narrative account of the Cuban Missile Crisis.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folders to be used </a:t>
                      </a:r>
                    </a:p>
                    <a:p>
                      <a:pPr marL="171450" indent="-171450" algn="l">
                        <a:buFontTx/>
                        <a:buChar char="-"/>
                      </a:pPr>
                      <a:r>
                        <a:rPr lang="en-GB" sz="1000" dirty="0">
                          <a:latin typeface="Comic Sans MS" panose="030F0702030302020204" pitchFamily="66" charset="0"/>
                        </a:rPr>
                        <a:t>How to answer videos on Google Classroom </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a:t>
                      </a:r>
                    </a:p>
                    <a:p>
                      <a:pPr marL="285750" indent="-285750" algn="l">
                        <a:buFontTx/>
                        <a:buChar char="-"/>
                      </a:pPr>
                      <a:endParaRPr lang="en-GB" sz="10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62836048"/>
                  </a:ext>
                </a:extLst>
              </a:tr>
              <a:tr h="1093091">
                <a:tc>
                  <a:txBody>
                    <a:bodyPr/>
                    <a:lstStyle/>
                    <a:p>
                      <a:pPr algn="ctr"/>
                      <a:endParaRPr lang="en-GB" sz="1000" b="1" dirty="0">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b="1" dirty="0">
                          <a:solidFill>
                            <a:schemeClr val="dk1"/>
                          </a:solidFill>
                          <a:latin typeface="Comic Sans MS" panose="030F0702030302020204" pitchFamily="66" charset="0"/>
                          <a:sym typeface="Comic Sans MS"/>
                        </a:rPr>
                        <a:t>Explain (12 marks) question</a:t>
                      </a:r>
                      <a:endParaRPr lang="en-GB" sz="10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omic Sans MS" panose="030F0702030302020204" pitchFamily="66" charset="0"/>
                        </a:rPr>
                        <a:t>The students will be asked to write an explanation of an event. This is for the Germany and Anglo-Saxon paper. Therefore this question is designed to ensure they revisit their German work. For example ‘Explain how Hitler was able to become Chancellor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folders to be used </a:t>
                      </a:r>
                      <a:r>
                        <a:rPr lang="en-GB" sz="1000">
                          <a:latin typeface="Comic Sans MS" panose="030F0702030302020204" pitchFamily="66" charset="0"/>
                        </a:rPr>
                        <a:t>fo </a:t>
                      </a:r>
                      <a:r>
                        <a:rPr lang="en-GB" sz="1000" dirty="0">
                          <a:latin typeface="Comic Sans MS" panose="030F0702030302020204" pitchFamily="66" charset="0"/>
                        </a:rPr>
                        <a:t>knowledge</a:t>
                      </a:r>
                    </a:p>
                    <a:p>
                      <a:pPr marL="171450" indent="-171450" algn="l">
                        <a:buFontTx/>
                        <a:buChar char="-"/>
                      </a:pPr>
                      <a:r>
                        <a:rPr lang="en-GB" sz="1000" dirty="0">
                          <a:latin typeface="Comic Sans MS" panose="030F0702030302020204" pitchFamily="66" charset="0"/>
                        </a:rPr>
                        <a:t>How to answer videos on Google Classroom</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 to help with contextual knowledge </a:t>
                      </a:r>
                    </a:p>
                    <a:p>
                      <a:pPr algn="l"/>
                      <a:endParaRPr lang="en-GB" sz="10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60830781"/>
                  </a:ext>
                </a:extLst>
              </a:tr>
              <a:tr h="987231">
                <a:tc>
                  <a:txBody>
                    <a:bodyPr/>
                    <a:lstStyle/>
                    <a:p>
                      <a:pPr algn="ctr"/>
                      <a:r>
                        <a:rPr lang="en-GB" sz="1000" b="1" dirty="0">
                          <a:latin typeface="Comic Sans MS" panose="030F0702030302020204" pitchFamily="66" charset="0"/>
                        </a:rPr>
                        <a:t>Explain two of the following (8 marks x2)</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omic Sans MS" panose="030F0702030302020204" pitchFamily="66" charset="0"/>
                        </a:rPr>
                        <a:t>The student will be given two statements. One example could be ‘The importance of Cominform for causing ‘two camps’ in Europe.’ and ‘The importance of the Iron Curtain speech in causing a breakdown in Superpower relation’. The students will be given a choice of three statements and they must answer two. They must explain how the event caused the event in the statement.</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folders to be used for knowledge</a:t>
                      </a:r>
                    </a:p>
                    <a:p>
                      <a:pPr marL="171450" indent="-171450" algn="l">
                        <a:buFontTx/>
                        <a:buChar char="-"/>
                      </a:pPr>
                      <a:r>
                        <a:rPr lang="en-GB" sz="1000" dirty="0">
                          <a:latin typeface="Comic Sans MS" panose="030F0702030302020204" pitchFamily="66" charset="0"/>
                        </a:rPr>
                        <a:t>How to answer videos on Google Classroom</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 to help with contextual knowledge </a:t>
                      </a:r>
                    </a:p>
                    <a:p>
                      <a:pPr marL="285750" indent="-285750" algn="l">
                        <a:buFontTx/>
                        <a:buChar char="-"/>
                      </a:pPr>
                      <a:endParaRPr lang="en-GB" sz="10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82839339"/>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182041" y="2757676"/>
            <a:ext cx="666307" cy="995209"/>
          </a:xfrm>
          <a:prstGeom prst="rect">
            <a:avLst/>
          </a:prstGeom>
          <a:noFill/>
        </p:spPr>
        <p:txBody>
          <a:bodyPr wrap="square" rtlCol="0">
            <a:spAutoFit/>
          </a:bodyPr>
          <a:lstStyle/>
          <a:p>
            <a:r>
              <a:rPr lang="en-GB" sz="5867" b="1" dirty="0">
                <a:latin typeface="Comic Sans MS" panose="030F0702030302020204" pitchFamily="66" charset="0"/>
              </a:rPr>
              <a:t>1</a:t>
            </a:r>
          </a:p>
        </p:txBody>
      </p:sp>
      <p:sp>
        <p:nvSpPr>
          <p:cNvPr id="16" name="TextBox 15">
            <a:extLst>
              <a:ext uri="{FF2B5EF4-FFF2-40B4-BE49-F238E27FC236}">
                <a16:creationId xmlns:a16="http://schemas.microsoft.com/office/drawing/2014/main" id="{68846DFC-B5B8-4B2D-BEDA-CE7EC60FDB28}"/>
              </a:ext>
            </a:extLst>
          </p:cNvPr>
          <p:cNvSpPr txBox="1"/>
          <p:nvPr/>
        </p:nvSpPr>
        <p:spPr>
          <a:xfrm>
            <a:off x="182038" y="3722352"/>
            <a:ext cx="666307" cy="995209"/>
          </a:xfrm>
          <a:prstGeom prst="rect">
            <a:avLst/>
          </a:prstGeom>
          <a:noFill/>
        </p:spPr>
        <p:txBody>
          <a:bodyPr wrap="square" rtlCol="0">
            <a:spAutoFit/>
          </a:bodyPr>
          <a:lstStyle/>
          <a:p>
            <a:r>
              <a:rPr lang="en-GB" sz="5867" b="1" dirty="0">
                <a:latin typeface="Comic Sans MS" panose="030F0702030302020204" pitchFamily="66" charset="0"/>
              </a:rPr>
              <a:t>2</a:t>
            </a:r>
          </a:p>
        </p:txBody>
      </p:sp>
      <p:sp>
        <p:nvSpPr>
          <p:cNvPr id="17" name="TextBox 16">
            <a:extLst>
              <a:ext uri="{FF2B5EF4-FFF2-40B4-BE49-F238E27FC236}">
                <a16:creationId xmlns:a16="http://schemas.microsoft.com/office/drawing/2014/main" id="{CE4ADE78-BB78-45AB-8235-FF3D7E7BEC23}"/>
              </a:ext>
            </a:extLst>
          </p:cNvPr>
          <p:cNvSpPr txBox="1"/>
          <p:nvPr/>
        </p:nvSpPr>
        <p:spPr>
          <a:xfrm>
            <a:off x="182039" y="4687027"/>
            <a:ext cx="666307" cy="995209"/>
          </a:xfrm>
          <a:prstGeom prst="rect">
            <a:avLst/>
          </a:prstGeom>
          <a:noFill/>
        </p:spPr>
        <p:txBody>
          <a:bodyPr wrap="square" rtlCol="0">
            <a:spAutoFit/>
          </a:bodyPr>
          <a:lstStyle/>
          <a:p>
            <a:r>
              <a:rPr lang="en-GB" sz="5867" b="1" dirty="0">
                <a:latin typeface="Comic Sans MS" panose="030F0702030302020204" pitchFamily="66" charset="0"/>
              </a:rPr>
              <a:t>3</a:t>
            </a:r>
          </a:p>
        </p:txBody>
      </p:sp>
      <p:sp>
        <p:nvSpPr>
          <p:cNvPr id="18" name="TextBox 17">
            <a:extLst>
              <a:ext uri="{FF2B5EF4-FFF2-40B4-BE49-F238E27FC236}">
                <a16:creationId xmlns:a16="http://schemas.microsoft.com/office/drawing/2014/main" id="{6273A7FC-E4EA-404D-B608-5AB17F282A88}"/>
              </a:ext>
            </a:extLst>
          </p:cNvPr>
          <p:cNvSpPr txBox="1"/>
          <p:nvPr/>
        </p:nvSpPr>
        <p:spPr>
          <a:xfrm>
            <a:off x="182040" y="5624528"/>
            <a:ext cx="666307" cy="995209"/>
          </a:xfrm>
          <a:prstGeom prst="rect">
            <a:avLst/>
          </a:prstGeom>
          <a:noFill/>
        </p:spPr>
        <p:txBody>
          <a:bodyPr wrap="square" rtlCol="0">
            <a:spAutoFit/>
          </a:bodyPr>
          <a:lstStyle/>
          <a:p>
            <a:r>
              <a:rPr lang="en-GB" sz="5867" b="1" dirty="0">
                <a:latin typeface="Comic Sans MS" panose="030F0702030302020204" pitchFamily="66" charset="0"/>
              </a:rPr>
              <a:t>4</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425</Words>
  <Application>Microsoft Office PowerPoint</Application>
  <PresentationFormat>Widescreen</PresentationFormat>
  <Paragraphs>42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J Dawkins</cp:lastModifiedBy>
  <cp:revision>9</cp:revision>
  <dcterms:created xsi:type="dcterms:W3CDTF">2023-07-07T13:24:17Z</dcterms:created>
  <dcterms:modified xsi:type="dcterms:W3CDTF">2023-11-09T13:57:50Z</dcterms:modified>
</cp:coreProperties>
</file>