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249" autoAdjust="0"/>
  </p:normalViewPr>
  <p:slideViewPr>
    <p:cSldViewPr snapToGrid="0">
      <p:cViewPr varScale="1">
        <p:scale>
          <a:sx n="108" d="100"/>
          <a:sy n="108" d="100"/>
        </p:scale>
        <p:origin x="714"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0A9138-02C0-409B-A623-3349C3DB13C0}" type="datetimeFigureOut">
              <a:rPr lang="en-GB" smtClean="0"/>
              <a:t>18/12/2023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7AE9B2-472A-413D-B91C-98BCF5A98DAB}" type="slidenum">
              <a:rPr lang="en-GB" smtClean="0"/>
              <a:t>‹#›</a:t>
            </a:fld>
            <a:endParaRPr lang="en-GB"/>
          </a:p>
        </p:txBody>
      </p:sp>
    </p:spTree>
    <p:extLst>
      <p:ext uri="{BB962C8B-B14F-4D97-AF65-F5344CB8AC3E}">
        <p14:creationId xmlns:p14="http://schemas.microsoft.com/office/powerpoint/2010/main" val="2809086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8DB2F-D10A-4C90-87DD-82247DE0FEF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0E96E333-8A68-4D5D-863F-DD6BC708850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30D9BA1-BDA0-437D-91C9-8E31B631CF4E}"/>
              </a:ext>
            </a:extLst>
          </p:cNvPr>
          <p:cNvSpPr>
            <a:spLocks noGrp="1"/>
          </p:cNvSpPr>
          <p:nvPr>
            <p:ph type="dt" sz="half" idx="10"/>
          </p:nvPr>
        </p:nvSpPr>
        <p:spPr/>
        <p:txBody>
          <a:bodyPr/>
          <a:lstStyle/>
          <a:p>
            <a:fld id="{176A0355-A7A0-4F80-AACE-15C363C03DB9}" type="datetimeFigureOut">
              <a:rPr lang="en-GB" smtClean="0"/>
              <a:t>18/12/2023</a:t>
            </a:fld>
            <a:endParaRPr lang="en-GB"/>
          </a:p>
        </p:txBody>
      </p:sp>
      <p:sp>
        <p:nvSpPr>
          <p:cNvPr id="5" name="Footer Placeholder 4">
            <a:extLst>
              <a:ext uri="{FF2B5EF4-FFF2-40B4-BE49-F238E27FC236}">
                <a16:creationId xmlns:a16="http://schemas.microsoft.com/office/drawing/2014/main" id="{7999F3CF-F50C-4BD6-B301-72C76E232D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E5F0F1-7743-485D-9198-7BCC97F346E3}"/>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3485908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CACCC-ED5E-4DCC-935D-E1BAF346DCA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C55AAED-E67B-4A2A-802E-EA355389482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060DA9C-7D78-43CD-8028-A51EF7001E9C}"/>
              </a:ext>
            </a:extLst>
          </p:cNvPr>
          <p:cNvSpPr>
            <a:spLocks noGrp="1"/>
          </p:cNvSpPr>
          <p:nvPr>
            <p:ph type="dt" sz="half" idx="10"/>
          </p:nvPr>
        </p:nvSpPr>
        <p:spPr/>
        <p:txBody>
          <a:bodyPr/>
          <a:lstStyle/>
          <a:p>
            <a:fld id="{176A0355-A7A0-4F80-AACE-15C363C03DB9}" type="datetimeFigureOut">
              <a:rPr lang="en-GB" smtClean="0"/>
              <a:t>18/12/2023</a:t>
            </a:fld>
            <a:endParaRPr lang="en-GB"/>
          </a:p>
        </p:txBody>
      </p:sp>
      <p:sp>
        <p:nvSpPr>
          <p:cNvPr id="5" name="Footer Placeholder 4">
            <a:extLst>
              <a:ext uri="{FF2B5EF4-FFF2-40B4-BE49-F238E27FC236}">
                <a16:creationId xmlns:a16="http://schemas.microsoft.com/office/drawing/2014/main" id="{961C7B9C-4651-4BCC-9AB4-870F22B45D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CB609E-8B15-4261-9388-39F0FBBDF18F}"/>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4176501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6312839-D18F-47A2-97AB-E0136BE85B4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52DCC46-3DF0-486B-B2BE-0680B518EA6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0D6174-8288-48F2-A6BA-61B9C71E33B4}"/>
              </a:ext>
            </a:extLst>
          </p:cNvPr>
          <p:cNvSpPr>
            <a:spLocks noGrp="1"/>
          </p:cNvSpPr>
          <p:nvPr>
            <p:ph type="dt" sz="half" idx="10"/>
          </p:nvPr>
        </p:nvSpPr>
        <p:spPr/>
        <p:txBody>
          <a:bodyPr/>
          <a:lstStyle/>
          <a:p>
            <a:fld id="{176A0355-A7A0-4F80-AACE-15C363C03DB9}" type="datetimeFigureOut">
              <a:rPr lang="en-GB" smtClean="0"/>
              <a:t>18/12/2023</a:t>
            </a:fld>
            <a:endParaRPr lang="en-GB"/>
          </a:p>
        </p:txBody>
      </p:sp>
      <p:sp>
        <p:nvSpPr>
          <p:cNvPr id="5" name="Footer Placeholder 4">
            <a:extLst>
              <a:ext uri="{FF2B5EF4-FFF2-40B4-BE49-F238E27FC236}">
                <a16:creationId xmlns:a16="http://schemas.microsoft.com/office/drawing/2014/main" id="{2CD27ADA-1862-470D-9AA8-C601EFB261A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F8CF682-8112-4108-8435-B3918C54B50A}"/>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627444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7F7A8-9F4E-4BAD-A12E-C74808F149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B1A664B-4B1E-4070-82DA-84E727B4001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B6141D-D545-40BC-BCAC-FC4F89D6C287}"/>
              </a:ext>
            </a:extLst>
          </p:cNvPr>
          <p:cNvSpPr>
            <a:spLocks noGrp="1"/>
          </p:cNvSpPr>
          <p:nvPr>
            <p:ph type="dt" sz="half" idx="10"/>
          </p:nvPr>
        </p:nvSpPr>
        <p:spPr/>
        <p:txBody>
          <a:bodyPr/>
          <a:lstStyle/>
          <a:p>
            <a:fld id="{176A0355-A7A0-4F80-AACE-15C363C03DB9}" type="datetimeFigureOut">
              <a:rPr lang="en-GB" smtClean="0"/>
              <a:t>18/12/2023</a:t>
            </a:fld>
            <a:endParaRPr lang="en-GB"/>
          </a:p>
        </p:txBody>
      </p:sp>
      <p:sp>
        <p:nvSpPr>
          <p:cNvPr id="5" name="Footer Placeholder 4">
            <a:extLst>
              <a:ext uri="{FF2B5EF4-FFF2-40B4-BE49-F238E27FC236}">
                <a16:creationId xmlns:a16="http://schemas.microsoft.com/office/drawing/2014/main" id="{21E512C3-2E0B-4D6E-B44C-3D9AB0AF408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4972B0-FC9C-4A0F-89AD-6A057CA5026C}"/>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1791265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003C7-110E-4338-A539-888C6735F69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C3DED92-B0B9-4A1E-84BA-0529B7B9F7B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07D0A3-FE65-449E-A542-7144B89FFF07}"/>
              </a:ext>
            </a:extLst>
          </p:cNvPr>
          <p:cNvSpPr>
            <a:spLocks noGrp="1"/>
          </p:cNvSpPr>
          <p:nvPr>
            <p:ph type="dt" sz="half" idx="10"/>
          </p:nvPr>
        </p:nvSpPr>
        <p:spPr/>
        <p:txBody>
          <a:bodyPr/>
          <a:lstStyle/>
          <a:p>
            <a:fld id="{176A0355-A7A0-4F80-AACE-15C363C03DB9}" type="datetimeFigureOut">
              <a:rPr lang="en-GB" smtClean="0"/>
              <a:t>18/12/2023</a:t>
            </a:fld>
            <a:endParaRPr lang="en-GB"/>
          </a:p>
        </p:txBody>
      </p:sp>
      <p:sp>
        <p:nvSpPr>
          <p:cNvPr id="5" name="Footer Placeholder 4">
            <a:extLst>
              <a:ext uri="{FF2B5EF4-FFF2-40B4-BE49-F238E27FC236}">
                <a16:creationId xmlns:a16="http://schemas.microsoft.com/office/drawing/2014/main" id="{098DFA75-77FC-4131-88EA-F8B500CC99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69AA36-0D54-4883-866E-760CC6404247}"/>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277610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388649-3FE5-4497-97EA-203E6F37CE7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474DF4-CBDC-4286-B520-416EA9DBAB5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64C0E85-1117-4699-8AED-0C6DAE0BD61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8A1545E-9719-499B-BC65-80E9F8B15847}"/>
              </a:ext>
            </a:extLst>
          </p:cNvPr>
          <p:cNvSpPr>
            <a:spLocks noGrp="1"/>
          </p:cNvSpPr>
          <p:nvPr>
            <p:ph type="dt" sz="half" idx="10"/>
          </p:nvPr>
        </p:nvSpPr>
        <p:spPr/>
        <p:txBody>
          <a:bodyPr/>
          <a:lstStyle/>
          <a:p>
            <a:fld id="{176A0355-A7A0-4F80-AACE-15C363C03DB9}" type="datetimeFigureOut">
              <a:rPr lang="en-GB" smtClean="0"/>
              <a:t>18/12/2023</a:t>
            </a:fld>
            <a:endParaRPr lang="en-GB"/>
          </a:p>
        </p:txBody>
      </p:sp>
      <p:sp>
        <p:nvSpPr>
          <p:cNvPr id="6" name="Footer Placeholder 5">
            <a:extLst>
              <a:ext uri="{FF2B5EF4-FFF2-40B4-BE49-F238E27FC236}">
                <a16:creationId xmlns:a16="http://schemas.microsoft.com/office/drawing/2014/main" id="{BA4E0560-FDA4-4487-A3B9-FE39EDEBDCA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53137CF-E07F-4633-BE2D-275320001353}"/>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31755261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C0785-53A0-4281-9BC3-3446AC66E39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F3FF5BC-391D-4C02-8B0D-3E8212A8AC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6FC3729-0783-4438-A80A-1F1CBCF27E5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3E702E9-004F-4263-9E12-59456B849B4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0A75694-717E-472E-9F46-768D05849FD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2DD3D55-2830-4491-9ECC-9F1C41390578}"/>
              </a:ext>
            </a:extLst>
          </p:cNvPr>
          <p:cNvSpPr>
            <a:spLocks noGrp="1"/>
          </p:cNvSpPr>
          <p:nvPr>
            <p:ph type="dt" sz="half" idx="10"/>
          </p:nvPr>
        </p:nvSpPr>
        <p:spPr/>
        <p:txBody>
          <a:bodyPr/>
          <a:lstStyle/>
          <a:p>
            <a:fld id="{176A0355-A7A0-4F80-AACE-15C363C03DB9}" type="datetimeFigureOut">
              <a:rPr lang="en-GB" smtClean="0"/>
              <a:t>18/12/2023</a:t>
            </a:fld>
            <a:endParaRPr lang="en-GB"/>
          </a:p>
        </p:txBody>
      </p:sp>
      <p:sp>
        <p:nvSpPr>
          <p:cNvPr id="8" name="Footer Placeholder 7">
            <a:extLst>
              <a:ext uri="{FF2B5EF4-FFF2-40B4-BE49-F238E27FC236}">
                <a16:creationId xmlns:a16="http://schemas.microsoft.com/office/drawing/2014/main" id="{6F61EF3D-3F95-461C-80F3-C63FD610D0B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E16A012-8A7D-483C-BB9E-00168A9CAAFB}"/>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62166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1B522-0298-4056-A45F-B56AC836AA83}"/>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026784CD-DB33-4C42-849E-3FD4A8355E8C}"/>
              </a:ext>
            </a:extLst>
          </p:cNvPr>
          <p:cNvSpPr>
            <a:spLocks noGrp="1"/>
          </p:cNvSpPr>
          <p:nvPr>
            <p:ph type="dt" sz="half" idx="10"/>
          </p:nvPr>
        </p:nvSpPr>
        <p:spPr/>
        <p:txBody>
          <a:bodyPr/>
          <a:lstStyle/>
          <a:p>
            <a:fld id="{176A0355-A7A0-4F80-AACE-15C363C03DB9}" type="datetimeFigureOut">
              <a:rPr lang="en-GB" smtClean="0"/>
              <a:t>18/12/2023</a:t>
            </a:fld>
            <a:endParaRPr lang="en-GB"/>
          </a:p>
        </p:txBody>
      </p:sp>
      <p:sp>
        <p:nvSpPr>
          <p:cNvPr id="4" name="Footer Placeholder 3">
            <a:extLst>
              <a:ext uri="{FF2B5EF4-FFF2-40B4-BE49-F238E27FC236}">
                <a16:creationId xmlns:a16="http://schemas.microsoft.com/office/drawing/2014/main" id="{FA158DD3-1CAD-439B-A18E-27D002E2D6D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12A42306-38A9-4518-8EBE-90C9ECC68C6E}"/>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833198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7E8B2DD-DF20-486D-96A9-1831EA4F8C3F}"/>
              </a:ext>
            </a:extLst>
          </p:cNvPr>
          <p:cNvSpPr>
            <a:spLocks noGrp="1"/>
          </p:cNvSpPr>
          <p:nvPr>
            <p:ph type="dt" sz="half" idx="10"/>
          </p:nvPr>
        </p:nvSpPr>
        <p:spPr/>
        <p:txBody>
          <a:bodyPr/>
          <a:lstStyle/>
          <a:p>
            <a:fld id="{176A0355-A7A0-4F80-AACE-15C363C03DB9}" type="datetimeFigureOut">
              <a:rPr lang="en-GB" smtClean="0"/>
              <a:t>18/12/2023</a:t>
            </a:fld>
            <a:endParaRPr lang="en-GB"/>
          </a:p>
        </p:txBody>
      </p:sp>
      <p:sp>
        <p:nvSpPr>
          <p:cNvPr id="3" name="Footer Placeholder 2">
            <a:extLst>
              <a:ext uri="{FF2B5EF4-FFF2-40B4-BE49-F238E27FC236}">
                <a16:creationId xmlns:a16="http://schemas.microsoft.com/office/drawing/2014/main" id="{D8CD171A-BFAF-4809-8FC7-E0E9663073B2}"/>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54898F9-15F5-4449-96CD-736C969589EE}"/>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1291296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C4B8A-6CA4-40C1-94B1-2D20634750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8E846CE-5298-429E-B573-486CCDA350E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229470F-7A72-432C-9864-903A76B560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DEC537C-C45B-4E27-AA23-8E9FD43FE7B3}"/>
              </a:ext>
            </a:extLst>
          </p:cNvPr>
          <p:cNvSpPr>
            <a:spLocks noGrp="1"/>
          </p:cNvSpPr>
          <p:nvPr>
            <p:ph type="dt" sz="half" idx="10"/>
          </p:nvPr>
        </p:nvSpPr>
        <p:spPr/>
        <p:txBody>
          <a:bodyPr/>
          <a:lstStyle/>
          <a:p>
            <a:fld id="{176A0355-A7A0-4F80-AACE-15C363C03DB9}" type="datetimeFigureOut">
              <a:rPr lang="en-GB" smtClean="0"/>
              <a:t>18/12/2023</a:t>
            </a:fld>
            <a:endParaRPr lang="en-GB"/>
          </a:p>
        </p:txBody>
      </p:sp>
      <p:sp>
        <p:nvSpPr>
          <p:cNvPr id="6" name="Footer Placeholder 5">
            <a:extLst>
              <a:ext uri="{FF2B5EF4-FFF2-40B4-BE49-F238E27FC236}">
                <a16:creationId xmlns:a16="http://schemas.microsoft.com/office/drawing/2014/main" id="{3A68555C-21A0-4F1B-9F6E-74A04085288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52EB10B-7076-4CEF-84B2-072DFA896885}"/>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113215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3536F5-5CE8-43B6-A1C6-EDE0F62F76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D72F551-61C3-49A5-814B-192703854A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89D23CF-2A6B-48F3-B42A-459EB07FB8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B40D84E-ED82-4C7E-B6DB-AFA3A1FA506E}"/>
              </a:ext>
            </a:extLst>
          </p:cNvPr>
          <p:cNvSpPr>
            <a:spLocks noGrp="1"/>
          </p:cNvSpPr>
          <p:nvPr>
            <p:ph type="dt" sz="half" idx="10"/>
          </p:nvPr>
        </p:nvSpPr>
        <p:spPr/>
        <p:txBody>
          <a:bodyPr/>
          <a:lstStyle/>
          <a:p>
            <a:fld id="{176A0355-A7A0-4F80-AACE-15C363C03DB9}" type="datetimeFigureOut">
              <a:rPr lang="en-GB" smtClean="0"/>
              <a:t>18/12/2023</a:t>
            </a:fld>
            <a:endParaRPr lang="en-GB"/>
          </a:p>
        </p:txBody>
      </p:sp>
      <p:sp>
        <p:nvSpPr>
          <p:cNvPr id="6" name="Footer Placeholder 5">
            <a:extLst>
              <a:ext uri="{FF2B5EF4-FFF2-40B4-BE49-F238E27FC236}">
                <a16:creationId xmlns:a16="http://schemas.microsoft.com/office/drawing/2014/main" id="{840CB067-188F-4C62-AAC6-69B146E344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D144AC-2462-40AF-A165-C05D0FD48FB4}"/>
              </a:ext>
            </a:extLst>
          </p:cNvPr>
          <p:cNvSpPr>
            <a:spLocks noGrp="1"/>
          </p:cNvSpPr>
          <p:nvPr>
            <p:ph type="sldNum" sz="quarter" idx="12"/>
          </p:nvPr>
        </p:nvSpPr>
        <p:spPr/>
        <p:txBody>
          <a:bodyPr/>
          <a:lstStyle/>
          <a:p>
            <a:fld id="{FFF808E9-4838-4571-A8AD-0FF28593B74F}" type="slidenum">
              <a:rPr lang="en-GB" smtClean="0"/>
              <a:t>‹#›</a:t>
            </a:fld>
            <a:endParaRPr lang="en-GB"/>
          </a:p>
        </p:txBody>
      </p:sp>
    </p:spTree>
    <p:extLst>
      <p:ext uri="{BB962C8B-B14F-4D97-AF65-F5344CB8AC3E}">
        <p14:creationId xmlns:p14="http://schemas.microsoft.com/office/powerpoint/2010/main" val="24507163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B7227F5-F188-4434-A7C3-3171FDB6BF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32D6EAF-A584-4FB6-9C12-82A2CB330E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23AF768-2572-4614-AF6C-6DACDE175D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6A0355-A7A0-4F80-AACE-15C363C03DB9}" type="datetimeFigureOut">
              <a:rPr lang="en-GB" smtClean="0"/>
              <a:t>18/12/2023</a:t>
            </a:fld>
            <a:endParaRPr lang="en-GB"/>
          </a:p>
        </p:txBody>
      </p:sp>
      <p:sp>
        <p:nvSpPr>
          <p:cNvPr id="5" name="Footer Placeholder 4">
            <a:extLst>
              <a:ext uri="{FF2B5EF4-FFF2-40B4-BE49-F238E27FC236}">
                <a16:creationId xmlns:a16="http://schemas.microsoft.com/office/drawing/2014/main" id="{AFF737E5-EB30-47D6-A85B-CEDA93D398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F476DE6-360E-4208-83B0-C94738A6E6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F808E9-4838-4571-A8AD-0FF28593B74F}" type="slidenum">
              <a:rPr lang="en-GB" smtClean="0"/>
              <a:t>‹#›</a:t>
            </a:fld>
            <a:endParaRPr lang="en-GB"/>
          </a:p>
        </p:txBody>
      </p:sp>
    </p:spTree>
    <p:extLst>
      <p:ext uri="{BB962C8B-B14F-4D97-AF65-F5344CB8AC3E}">
        <p14:creationId xmlns:p14="http://schemas.microsoft.com/office/powerpoint/2010/main" val="3226435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stitcher.com/podcast/economics-in-ten" TargetMode="External"/><Relationship Id="rId3" Type="http://schemas.openxmlformats.org/officeDocument/2006/relationships/hyperlink" Target="https://www.bbc.co.uk/news/business" TargetMode="External"/><Relationship Id="rId7" Type="http://schemas.openxmlformats.org/officeDocument/2006/relationships/hyperlink" Target="https://www.youtube.com/watch?v=FzrBurlJUNk"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www.amazon.co.uk/Fifty-Things-that-Modern-Economy/dp/1408709112" TargetMode="External"/><Relationship Id="rId5" Type="http://schemas.openxmlformats.org/officeDocument/2006/relationships/hyperlink" Target="https://www.bbc.co.uk/sounds/brand/b006sz6t" TargetMode="External"/><Relationship Id="rId4" Type="http://schemas.openxmlformats.org/officeDocument/2006/relationships/hyperlink" Target="https://www.netflix.com/gb/title/80216752" TargetMode="External"/><Relationship Id="rId9" Type="http://schemas.openxmlformats.org/officeDocument/2006/relationships/hyperlink" Target="https://www.amazon.co.uk/Doughnut-Economics-Seven-21st-Century-Economist/dp/1847941397/ref=sr_1_1?keywords=doughnut+economics&amp;qid=1570030957&amp;s=books&amp;sr=1-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131;p25">
            <a:extLst>
              <a:ext uri="{FF2B5EF4-FFF2-40B4-BE49-F238E27FC236}">
                <a16:creationId xmlns:a16="http://schemas.microsoft.com/office/drawing/2014/main" id="{9B5A9FC2-F389-4DA9-A887-8A9AD8D6E5A7}"/>
              </a:ext>
            </a:extLst>
          </p:cNvPr>
          <p:cNvSpPr txBox="1"/>
          <p:nvPr/>
        </p:nvSpPr>
        <p:spPr>
          <a:xfrm>
            <a:off x="4572036" y="680831"/>
            <a:ext cx="7497108" cy="1006112"/>
          </a:xfrm>
          <a:prstGeom prst="rect">
            <a:avLst/>
          </a:prstGeom>
          <a:solidFill>
            <a:srgbClr val="FFFFFF"/>
          </a:solidFill>
          <a:ln>
            <a:noFill/>
          </a:ln>
        </p:spPr>
        <p:txBody>
          <a:bodyPr spcFirstLastPara="1" wrap="square" lIns="121900" tIns="60933" rIns="121900" bIns="60933" anchor="t" anchorCtr="0">
            <a:noAutofit/>
          </a:bodyPr>
          <a:lstStyle/>
          <a:p>
            <a:r>
              <a:rPr lang="en-GB" sz="1600" dirty="0"/>
              <a:t>This task menu shows the 3 home learning activities given throughout the term. Each homework will put on SMH. As part of our enrichment programme, optional Seneca quizzes and Google classroom enrichment programmes will be added on SMH</a:t>
            </a:r>
          </a:p>
        </p:txBody>
      </p:sp>
      <p:sp>
        <p:nvSpPr>
          <p:cNvPr id="5" name="Google Shape;132;p25">
            <a:extLst>
              <a:ext uri="{FF2B5EF4-FFF2-40B4-BE49-F238E27FC236}">
                <a16:creationId xmlns:a16="http://schemas.microsoft.com/office/drawing/2014/main" id="{28AF82E2-2607-4F49-B810-DEAA87BC2840}"/>
              </a:ext>
            </a:extLst>
          </p:cNvPr>
          <p:cNvSpPr/>
          <p:nvPr/>
        </p:nvSpPr>
        <p:spPr>
          <a:xfrm>
            <a:off x="2556754" y="261061"/>
            <a:ext cx="9635247" cy="496143"/>
          </a:xfrm>
          <a:prstGeom prst="rect">
            <a:avLst/>
          </a:prstGeom>
          <a:solidFill>
            <a:schemeClr val="lt1"/>
          </a:solidFill>
          <a:ln>
            <a:noFill/>
          </a:ln>
        </p:spPr>
        <p:txBody>
          <a:bodyPr spcFirstLastPara="1" wrap="square" lIns="121900" tIns="60933" rIns="121900" bIns="60933" anchor="ctr" anchorCtr="0">
            <a:noAutofit/>
          </a:bodyPr>
          <a:lstStyle/>
          <a:p>
            <a:pPr marL="609585" algn="ctr">
              <a:lnSpc>
                <a:spcPct val="115000"/>
              </a:lnSpc>
            </a:pPr>
            <a:r>
              <a:rPr lang="en-GB" sz="3600" b="1" dirty="0">
                <a:solidFill>
                  <a:schemeClr val="dk1"/>
                </a:solidFill>
                <a:latin typeface="Comic Sans MS"/>
                <a:ea typeface="Comic Sans MS"/>
                <a:cs typeface="Comic Sans MS"/>
                <a:sym typeface="Comic Sans MS"/>
              </a:rPr>
              <a:t>Economics </a:t>
            </a:r>
            <a:r>
              <a:rPr lang="en" sz="3600" b="1" dirty="0">
                <a:solidFill>
                  <a:schemeClr val="dk1"/>
                </a:solidFill>
                <a:latin typeface="Comic Sans MS"/>
                <a:ea typeface="Comic Sans MS"/>
                <a:cs typeface="Comic Sans MS"/>
                <a:sym typeface="Comic Sans MS"/>
              </a:rPr>
              <a:t>‘Home Learning’</a:t>
            </a:r>
            <a:endParaRPr sz="3600" dirty="0">
              <a:solidFill>
                <a:schemeClr val="dk1"/>
              </a:solidFill>
              <a:latin typeface="Calibri"/>
              <a:ea typeface="Calibri"/>
              <a:cs typeface="Calibri"/>
              <a:sym typeface="Calibri"/>
            </a:endParaRPr>
          </a:p>
          <a:p>
            <a:pPr algn="ctr">
              <a:lnSpc>
                <a:spcPct val="115000"/>
              </a:lnSpc>
              <a:spcBef>
                <a:spcPts val="1333"/>
              </a:spcBef>
            </a:pPr>
            <a:r>
              <a:rPr lang="en" sz="1467" b="1" dirty="0">
                <a:solidFill>
                  <a:schemeClr val="dk1"/>
                </a:solidFill>
                <a:latin typeface="Calibri"/>
                <a:ea typeface="Calibri"/>
                <a:cs typeface="Calibri"/>
                <a:sym typeface="Calibri"/>
              </a:rPr>
              <a:t> </a:t>
            </a:r>
            <a:endParaRPr sz="1467" dirty="0">
              <a:solidFill>
                <a:schemeClr val="dk1"/>
              </a:solidFill>
              <a:latin typeface="Calibri"/>
              <a:ea typeface="Calibri"/>
              <a:cs typeface="Calibri"/>
              <a:sym typeface="Calibri"/>
            </a:endParaRPr>
          </a:p>
        </p:txBody>
      </p:sp>
      <p:sp>
        <p:nvSpPr>
          <p:cNvPr id="6" name="Google Shape;157;p25">
            <a:extLst>
              <a:ext uri="{FF2B5EF4-FFF2-40B4-BE49-F238E27FC236}">
                <a16:creationId xmlns:a16="http://schemas.microsoft.com/office/drawing/2014/main" id="{C45512AA-50A2-46E6-811A-23C4970A8B43}"/>
              </a:ext>
            </a:extLst>
          </p:cNvPr>
          <p:cNvSpPr txBox="1"/>
          <p:nvPr/>
        </p:nvSpPr>
        <p:spPr>
          <a:xfrm>
            <a:off x="182041" y="239540"/>
            <a:ext cx="2983190" cy="1068755"/>
          </a:xfrm>
          <a:prstGeom prst="rect">
            <a:avLst/>
          </a:prstGeom>
          <a:solidFill>
            <a:schemeClr val="lt1"/>
          </a:solidFill>
          <a:ln w="9525" cap="flat" cmpd="sng">
            <a:solidFill>
              <a:srgbClr val="000000"/>
            </a:solidFill>
            <a:prstDash val="solid"/>
            <a:round/>
            <a:headEnd type="none" w="sm" len="sm"/>
            <a:tailEnd type="none" w="sm" len="sm"/>
          </a:ln>
        </p:spPr>
        <p:txBody>
          <a:bodyPr spcFirstLastPara="1" wrap="square" lIns="121900" tIns="60933" rIns="121900" bIns="60933" anchor="t" anchorCtr="0">
            <a:noAutofit/>
          </a:bodyPr>
          <a:lstStyle/>
          <a:p>
            <a:r>
              <a:rPr lang="en" sz="1600" dirty="0">
                <a:solidFill>
                  <a:schemeClr val="dk1"/>
                </a:solidFill>
                <a:latin typeface="Comic Sans MS" panose="030F0702030302020204" pitchFamily="66" charset="0"/>
                <a:ea typeface="Calibri"/>
                <a:cs typeface="Calibri"/>
                <a:sym typeface="Calibri"/>
              </a:rPr>
              <a:t>Term: </a:t>
            </a:r>
            <a:r>
              <a:rPr lang="en-GB" sz="1600" dirty="0">
                <a:solidFill>
                  <a:schemeClr val="dk1"/>
                </a:solidFill>
                <a:latin typeface="Comic Sans MS" panose="030F0702030302020204" pitchFamily="66" charset="0"/>
                <a:ea typeface="Calibri"/>
                <a:cs typeface="Calibri"/>
                <a:sym typeface="Calibri"/>
              </a:rPr>
              <a:t>One</a:t>
            </a:r>
            <a:endParaRPr sz="1100" dirty="0">
              <a:latin typeface="Comic Sans MS" panose="030F0702030302020204" pitchFamily="66" charset="0"/>
            </a:endParaRPr>
          </a:p>
          <a:p>
            <a:r>
              <a:rPr lang="en" sz="1600" dirty="0">
                <a:solidFill>
                  <a:schemeClr val="dk1"/>
                </a:solidFill>
                <a:latin typeface="Comic Sans MS" panose="030F0702030302020204" pitchFamily="66" charset="0"/>
                <a:ea typeface="Calibri"/>
                <a:cs typeface="Calibri"/>
                <a:sym typeface="Calibri"/>
              </a:rPr>
              <a:t>Year group: 10 </a:t>
            </a:r>
            <a:r>
              <a:rPr lang="en-GB" sz="1600" dirty="0">
                <a:solidFill>
                  <a:schemeClr val="dk1"/>
                </a:solidFill>
                <a:latin typeface="Comic Sans MS" panose="030F0702030302020204" pitchFamily="66" charset="0"/>
                <a:ea typeface="Calibri"/>
                <a:cs typeface="Calibri"/>
                <a:sym typeface="Calibri"/>
              </a:rPr>
              <a:t>and 11 </a:t>
            </a:r>
          </a:p>
          <a:p>
            <a:r>
              <a:rPr lang="en" sz="1600" dirty="0">
                <a:solidFill>
                  <a:schemeClr val="dk1"/>
                </a:solidFill>
                <a:latin typeface="Comic Sans MS" panose="030F0702030302020204" pitchFamily="66" charset="0"/>
                <a:ea typeface="Calibri"/>
                <a:cs typeface="Calibri"/>
                <a:sym typeface="Calibri"/>
              </a:rPr>
              <a:t>Subject: </a:t>
            </a:r>
            <a:r>
              <a:rPr lang="en-GB" sz="1600" dirty="0">
                <a:solidFill>
                  <a:schemeClr val="dk1"/>
                </a:solidFill>
                <a:latin typeface="Comic Sans MS" panose="030F0702030302020204" pitchFamily="66" charset="0"/>
                <a:ea typeface="Calibri"/>
                <a:cs typeface="Calibri"/>
                <a:sym typeface="Calibri"/>
              </a:rPr>
              <a:t>Economics</a:t>
            </a:r>
            <a:endParaRPr sz="1600" dirty="0">
              <a:solidFill>
                <a:schemeClr val="dk1"/>
              </a:solidFill>
              <a:latin typeface="Comic Sans MS" panose="030F0702030302020204" pitchFamily="66" charset="0"/>
              <a:ea typeface="Calibri"/>
              <a:cs typeface="Calibri"/>
              <a:sym typeface="Calibri"/>
            </a:endParaRPr>
          </a:p>
          <a:p>
            <a:r>
              <a:rPr lang="en" sz="1600" dirty="0">
                <a:solidFill>
                  <a:schemeClr val="dk1"/>
                </a:solidFill>
                <a:latin typeface="Comic Sans MS" panose="030F0702030302020204" pitchFamily="66" charset="0"/>
                <a:ea typeface="Calibri"/>
                <a:cs typeface="Calibri"/>
                <a:sym typeface="Calibri"/>
              </a:rPr>
              <a:t>Topic: </a:t>
            </a:r>
            <a:r>
              <a:rPr lang="en-GB" sz="1600" dirty="0">
                <a:solidFill>
                  <a:schemeClr val="dk1"/>
                </a:solidFill>
                <a:latin typeface="Comic Sans MS" panose="030F0702030302020204" pitchFamily="66" charset="0"/>
                <a:ea typeface="Calibri"/>
                <a:cs typeface="Calibri"/>
                <a:sym typeface="Calibri"/>
              </a:rPr>
              <a:t>Beyond the classroom</a:t>
            </a:r>
            <a:endParaRPr sz="1600" dirty="0">
              <a:solidFill>
                <a:schemeClr val="dk1"/>
              </a:solidFill>
              <a:latin typeface="Comic Sans MS" panose="030F0702030302020204" pitchFamily="66" charset="0"/>
              <a:ea typeface="Calibri"/>
              <a:cs typeface="Calibri"/>
              <a:sym typeface="Calibri"/>
            </a:endParaRPr>
          </a:p>
        </p:txBody>
      </p:sp>
      <p:pic>
        <p:nvPicPr>
          <p:cNvPr id="7" name="Google Shape;158;p25">
            <a:extLst>
              <a:ext uri="{FF2B5EF4-FFF2-40B4-BE49-F238E27FC236}">
                <a16:creationId xmlns:a16="http://schemas.microsoft.com/office/drawing/2014/main" id="{024EDCE7-1B62-42CC-B8B1-E6FF453D122F}"/>
              </a:ext>
            </a:extLst>
          </p:cNvPr>
          <p:cNvPicPr preferRelativeResize="0"/>
          <p:nvPr/>
        </p:nvPicPr>
        <p:blipFill rotWithShape="1">
          <a:blip r:embed="rId2">
            <a:alphaModFix/>
          </a:blip>
          <a:srcRect/>
          <a:stretch/>
        </p:blipFill>
        <p:spPr>
          <a:xfrm>
            <a:off x="11361947" y="93101"/>
            <a:ext cx="707197" cy="743776"/>
          </a:xfrm>
          <a:prstGeom prst="rect">
            <a:avLst/>
          </a:prstGeom>
          <a:noFill/>
          <a:ln>
            <a:noFill/>
          </a:ln>
        </p:spPr>
      </p:pic>
      <p:graphicFrame>
        <p:nvGraphicFramePr>
          <p:cNvPr id="8" name="Table 7">
            <a:extLst>
              <a:ext uri="{FF2B5EF4-FFF2-40B4-BE49-F238E27FC236}">
                <a16:creationId xmlns:a16="http://schemas.microsoft.com/office/drawing/2014/main" id="{AC8A9D6B-0652-4384-B06B-9DFA9445341C}"/>
              </a:ext>
            </a:extLst>
          </p:cNvPr>
          <p:cNvGraphicFramePr>
            <a:graphicFrameLocks noGrp="1"/>
          </p:cNvGraphicFramePr>
          <p:nvPr>
            <p:extLst>
              <p:ext uri="{D42A27DB-BD31-4B8C-83A1-F6EECF244321}">
                <p14:modId xmlns:p14="http://schemas.microsoft.com/office/powerpoint/2010/main" val="919275184"/>
              </p:ext>
            </p:extLst>
          </p:nvPr>
        </p:nvGraphicFramePr>
        <p:xfrm>
          <a:off x="739882" y="1655305"/>
          <a:ext cx="10975663" cy="4556760"/>
        </p:xfrm>
        <a:graphic>
          <a:graphicData uri="http://schemas.openxmlformats.org/drawingml/2006/table">
            <a:tbl>
              <a:tblPr firstRow="1" bandRow="1"/>
              <a:tblGrid>
                <a:gridCol w="2312807">
                  <a:extLst>
                    <a:ext uri="{9D8B030D-6E8A-4147-A177-3AD203B41FA5}">
                      <a16:colId xmlns:a16="http://schemas.microsoft.com/office/drawing/2014/main" val="1336307913"/>
                    </a:ext>
                  </a:extLst>
                </a:gridCol>
                <a:gridCol w="6231988">
                  <a:extLst>
                    <a:ext uri="{9D8B030D-6E8A-4147-A177-3AD203B41FA5}">
                      <a16:colId xmlns:a16="http://schemas.microsoft.com/office/drawing/2014/main" val="30032842"/>
                    </a:ext>
                  </a:extLst>
                </a:gridCol>
                <a:gridCol w="2430868">
                  <a:extLst>
                    <a:ext uri="{9D8B030D-6E8A-4147-A177-3AD203B41FA5}">
                      <a16:colId xmlns:a16="http://schemas.microsoft.com/office/drawing/2014/main" val="187179454"/>
                    </a:ext>
                  </a:extLst>
                </a:gridCol>
              </a:tblGrid>
              <a:tr h="651797">
                <a:tc>
                  <a:txBody>
                    <a:bodyPr/>
                    <a:lstStyle/>
                    <a:p>
                      <a:pPr algn="ctr"/>
                      <a:r>
                        <a:rPr lang="en-GB" sz="1800" dirty="0">
                          <a:solidFill>
                            <a:schemeClr val="tx1"/>
                          </a:solidFill>
                          <a:latin typeface="Comic Sans MS" panose="030F0702030302020204" pitchFamily="66" charset="0"/>
                        </a:rPr>
                        <a:t>Home learning activity</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ctr"/>
                      <a:r>
                        <a:rPr lang="en-GB" sz="1800" dirty="0">
                          <a:solidFill>
                            <a:schemeClr val="tx1"/>
                          </a:solidFill>
                          <a:latin typeface="Comic Sans MS" panose="030F0702030302020204" pitchFamily="66" charset="0"/>
                        </a:rPr>
                        <a:t>Instructions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a:txBody>
                    <a:bodyPr/>
                    <a:lstStyle/>
                    <a:p>
                      <a:pPr algn="ctr"/>
                      <a:r>
                        <a:rPr lang="en-GB" sz="1800" dirty="0">
                          <a:solidFill>
                            <a:schemeClr val="tx1"/>
                          </a:solidFill>
                          <a:latin typeface="Comic Sans MS" panose="030F0702030302020204" pitchFamily="66" charset="0"/>
                        </a:rPr>
                        <a:t>Support strategies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871885437"/>
                  </a:ext>
                </a:extLst>
              </a:tr>
              <a:tr h="764817">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b="1" kern="1200" dirty="0">
                          <a:solidFill>
                            <a:schemeClr val="dk1"/>
                          </a:solidFill>
                          <a:latin typeface="Comic Sans MS" panose="030F0702030302020204" pitchFamily="66" charset="0"/>
                        </a:rPr>
                        <a:t>5 – 10 mind every day</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GB" sz="1100" b="1" kern="1200" dirty="0">
                        <a:solidFill>
                          <a:schemeClr val="dk1"/>
                        </a:solidFill>
                        <a:latin typeface="Comic Sans MS" panose="030F0702030302020204" pitchFamily="66" charset="0"/>
                        <a:ea typeface="+mn-ea"/>
                        <a:cs typeface="+mn-cs"/>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b="1" kern="1200" dirty="0">
                          <a:solidFill>
                            <a:schemeClr val="dk1"/>
                          </a:solidFill>
                          <a:latin typeface="Comic Sans MS" panose="030F0702030302020204" pitchFamily="66" charset="0"/>
                          <a:ea typeface="+mn-ea"/>
                          <a:cs typeface="+mn-cs"/>
                        </a:rPr>
                        <a:t>A little more in depth and analytical for broadening your understanding</a:t>
                      </a:r>
                      <a:r>
                        <a:rPr lang="en-GB" sz="1100" dirty="0"/>
                        <a:t> </a:t>
                      </a:r>
                      <a:endParaRPr lang="en-GB" sz="1100" b="1" kern="1200" dirty="0">
                        <a:solidFill>
                          <a:schemeClr val="dk1"/>
                        </a:solidFill>
                        <a:latin typeface="Comic Sans MS" panose="030F0702030302020204" pitchFamily="66"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100" dirty="0">
                          <a:latin typeface="Comic Sans MS" panose="030F0702030302020204" pitchFamily="66" charset="0"/>
                        </a:rPr>
                        <a:t>Using the information which is delivered by newsreaders: </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100" dirty="0">
                          <a:latin typeface="Comic Sans MS" panose="030F0702030302020204" pitchFamily="66" charset="0"/>
                        </a:rPr>
                        <a:t>Create an informative booklet in publisher which informs the readers what has been happening over the past couple of months. This is an ongoing throughout the term.</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GB" sz="1100" dirty="0">
                          <a:latin typeface="Comic Sans MS" panose="030F0702030302020204" pitchFamily="66" charset="0"/>
                        </a:rPr>
                        <a:t>to see the challenges Rio has because of urbanisation.  This will then be compared to what others have seen and read about in the class</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a:txBody>
                    <a:bodyPr/>
                    <a:lstStyle/>
                    <a:p>
                      <a:pPr marL="171450" indent="-171450" algn="l">
                        <a:buFontTx/>
                        <a:buChar char="-"/>
                      </a:pPr>
                      <a:r>
                        <a:rPr lang="en-GB" sz="1100" dirty="0">
                          <a:latin typeface="Comic Sans MS" panose="030F0702030302020204" pitchFamily="66" charset="0"/>
                          <a:hlinkClick r:id="rId3"/>
                        </a:rPr>
                        <a:t>BBC news website</a:t>
                      </a:r>
                      <a:endParaRPr lang="en-GB" sz="1100" dirty="0">
                        <a:latin typeface="Comic Sans MS" panose="030F0702030302020204" pitchFamily="66" charset="0"/>
                      </a:endParaRPr>
                    </a:p>
                    <a:p>
                      <a:pPr marL="171450" indent="-171450" algn="l">
                        <a:buFontTx/>
                        <a:buChar char="-"/>
                      </a:pPr>
                      <a:endParaRPr lang="en-GB" sz="1100" dirty="0">
                        <a:latin typeface="Comic Sans MS" panose="030F0702030302020204" pitchFamily="66"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1540216112"/>
                  </a:ext>
                </a:extLst>
              </a:tr>
              <a:tr h="907851">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b="1" kern="1200" dirty="0">
                          <a:solidFill>
                            <a:schemeClr val="dk1"/>
                          </a:solidFill>
                          <a:latin typeface="Comic Sans MS" panose="030F0702030302020204" pitchFamily="66" charset="0"/>
                        </a:rPr>
                        <a:t>15 – 30 </a:t>
                      </a:r>
                      <a:r>
                        <a:rPr lang="en-GB" sz="1100" b="1" kern="1200" dirty="0">
                          <a:solidFill>
                            <a:schemeClr val="dk1"/>
                          </a:solidFill>
                          <a:latin typeface="Comic Sans MS" panose="030F0702030302020204" pitchFamily="66" charset="0"/>
                          <a:ea typeface="+mn-ea"/>
                          <a:cs typeface="+mn-cs"/>
                        </a:rPr>
                        <a:t>mins each week</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GB" sz="1100" b="1" kern="1200" dirty="0">
                        <a:solidFill>
                          <a:schemeClr val="dk1"/>
                        </a:solidFill>
                        <a:latin typeface="Comic Sans MS" panose="030F0702030302020204" pitchFamily="66" charset="0"/>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b="1" kern="1200" dirty="0">
                          <a:solidFill>
                            <a:schemeClr val="dk1"/>
                          </a:solidFill>
                          <a:latin typeface="Comic Sans MS" panose="030F0702030302020204" pitchFamily="66" charset="0"/>
                          <a:ea typeface="+mn-ea"/>
                          <a:cs typeface="+mn-cs"/>
                        </a:rPr>
                        <a:t>Each one is a little more in depth and analytical for broadening your understanding</a:t>
                      </a:r>
                      <a:endParaRPr lang="en-GB" sz="1100" dirty="0"/>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algn="l"/>
                      <a:r>
                        <a:rPr lang="en-GB" sz="1100" dirty="0">
                          <a:latin typeface="Comic Sans MS" panose="030F0702030302020204" pitchFamily="66" charset="0"/>
                        </a:rPr>
                        <a:t>Create yourself a log of what you have been doing and the evidence you have collected</a:t>
                      </a:r>
                    </a:p>
                    <a:p>
                      <a:pPr algn="l"/>
                      <a:endParaRPr lang="en-GB" sz="1100" dirty="0">
                        <a:latin typeface="Comic Sans MS" panose="030F0702030302020204" pitchFamily="66" charset="0"/>
                      </a:endParaRPr>
                    </a:p>
                    <a:p>
                      <a:pPr algn="l"/>
                      <a:r>
                        <a:rPr lang="en-GB" sz="1100" b="1" dirty="0">
                          <a:latin typeface="Comic Sans MS" panose="030F0702030302020204" pitchFamily="66" charset="0"/>
                        </a:rPr>
                        <a:t>WATCH</a:t>
                      </a:r>
                      <a:r>
                        <a:rPr lang="en-GB" sz="1100" dirty="0">
                          <a:latin typeface="Comic Sans MS" panose="030F0702030302020204" pitchFamily="66" charset="0"/>
                        </a:rPr>
                        <a:t>: </a:t>
                      </a:r>
                      <a:r>
                        <a:rPr lang="en-GB" sz="1100" dirty="0">
                          <a:latin typeface="Comic Sans MS" panose="030F0702030302020204" pitchFamily="66" charset="0"/>
                          <a:hlinkClick r:id="rId4"/>
                        </a:rPr>
                        <a:t>Explained </a:t>
                      </a:r>
                      <a:r>
                        <a:rPr lang="en-GB" sz="1100" dirty="0" err="1">
                          <a:latin typeface="Comic Sans MS" panose="030F0702030302020204" pitchFamily="66" charset="0"/>
                          <a:hlinkClick r:id="rId4"/>
                        </a:rPr>
                        <a:t>Netflix</a:t>
                      </a:r>
                      <a:r>
                        <a:rPr lang="en-GB" sz="1100" dirty="0" err="1"/>
                        <a:t>Explained</a:t>
                      </a:r>
                      <a:r>
                        <a:rPr lang="en-GB" sz="1100" dirty="0"/>
                        <a:t> (Netflix) - 20 minute videos on interesting topics, from the stock market and cryptocurrencies to the gender pay gap and billionaires</a:t>
                      </a:r>
                      <a:endParaRPr lang="en-GB" sz="1100" dirty="0">
                        <a:latin typeface="Comic Sans MS" panose="030F0702030302020204" pitchFamily="66" charset="0"/>
                      </a:endParaRPr>
                    </a:p>
                    <a:p>
                      <a:pPr algn="l"/>
                      <a:r>
                        <a:rPr lang="en-GB" sz="1100" b="1" dirty="0">
                          <a:latin typeface="Comic Sans MS" panose="030F0702030302020204" pitchFamily="66" charset="0"/>
                        </a:rPr>
                        <a:t>LISTEN</a:t>
                      </a:r>
                      <a:r>
                        <a:rPr lang="en-GB" sz="1100" dirty="0">
                          <a:latin typeface="Comic Sans MS" panose="030F0702030302020204" pitchFamily="66" charset="0"/>
                        </a:rPr>
                        <a:t>: </a:t>
                      </a:r>
                      <a:r>
                        <a:rPr lang="en-GB" sz="1100" dirty="0">
                          <a:latin typeface="Comic Sans MS" panose="030F0702030302020204" pitchFamily="66" charset="0"/>
                          <a:hlinkClick r:id="rId5"/>
                        </a:rPr>
                        <a:t>The bottom </a:t>
                      </a:r>
                      <a:r>
                        <a:rPr lang="en-GB" sz="1100" dirty="0" err="1">
                          <a:latin typeface="Comic Sans MS" panose="030F0702030302020204" pitchFamily="66" charset="0"/>
                          <a:hlinkClick r:id="rId5"/>
                        </a:rPr>
                        <a:t>line</a:t>
                      </a:r>
                      <a:r>
                        <a:rPr lang="en-GB" sz="1100" dirty="0" err="1"/>
                        <a:t>The</a:t>
                      </a:r>
                      <a:r>
                        <a:rPr lang="en-GB" sz="1100" dirty="0"/>
                        <a:t> Bottom Line - A BBC sounds podcast looking at current business and economics issues</a:t>
                      </a:r>
                      <a:endParaRPr lang="en-GB" sz="1100" dirty="0">
                        <a:latin typeface="Comic Sans MS" panose="030F0702030302020204" pitchFamily="66" charset="0"/>
                      </a:endParaRPr>
                    </a:p>
                    <a:p>
                      <a:pPr algn="l"/>
                      <a:r>
                        <a:rPr lang="en-GB" sz="1100" b="1" dirty="0">
                          <a:latin typeface="Comic Sans MS" panose="030F0702030302020204" pitchFamily="66" charset="0"/>
                        </a:rPr>
                        <a:t>READ</a:t>
                      </a:r>
                      <a:r>
                        <a:rPr lang="en-GB" sz="1100" dirty="0">
                          <a:latin typeface="Comic Sans MS" panose="030F0702030302020204" pitchFamily="66" charset="0"/>
                        </a:rPr>
                        <a:t>: </a:t>
                      </a:r>
                      <a:r>
                        <a:rPr lang="en-GB" sz="1100" dirty="0">
                          <a:latin typeface="Comic Sans MS" panose="030F0702030302020204" pitchFamily="66" charset="0"/>
                          <a:hlinkClick r:id="rId6"/>
                        </a:rPr>
                        <a:t>Fifty things that made modern economy</a:t>
                      </a:r>
                      <a:r>
                        <a:rPr lang="en-GB" sz="1100" dirty="0">
                          <a:latin typeface="Comic Sans MS" panose="030F0702030302020204" pitchFamily="66" charset="0"/>
                        </a:rPr>
                        <a:t> </a:t>
                      </a:r>
                      <a:r>
                        <a:rPr lang="en-GB" sz="1100" dirty="0"/>
                        <a:t>Fifty Things That Made The Modern Economy (Tim </a:t>
                      </a:r>
                      <a:r>
                        <a:rPr lang="en-GB" sz="1100" dirty="0" err="1"/>
                        <a:t>Harford</a:t>
                      </a:r>
                      <a:r>
                        <a:rPr lang="en-GB" sz="1100" dirty="0"/>
                        <a:t>) - Technically a long read, but very short chapters for a quick read about key changes in the world</a:t>
                      </a:r>
                      <a:endParaRPr lang="en-GB" sz="1100" dirty="0">
                        <a:latin typeface="Comic Sans MS" panose="030F0702030302020204" pitchFamily="66"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a:txBody>
                    <a:bodyPr/>
                    <a:lstStyle/>
                    <a:p>
                      <a:pPr marL="285750" indent="-285750" algn="l">
                        <a:buFontTx/>
                        <a:buChar char="-"/>
                      </a:pPr>
                      <a:r>
                        <a:rPr lang="en-GB" sz="1100" dirty="0">
                          <a:latin typeface="Comic Sans MS" panose="030F0702030302020204" pitchFamily="66" charset="0"/>
                        </a:rPr>
                        <a:t>These strategies can be done at different times through out this term. </a:t>
                      </a:r>
                    </a:p>
                    <a:p>
                      <a:pPr marL="285750" indent="-285750" algn="l">
                        <a:buFontTx/>
                        <a:buChar char="-"/>
                      </a:pPr>
                      <a:endParaRPr lang="en-GB" sz="1100" dirty="0">
                        <a:latin typeface="Comic Sans MS" panose="030F0702030302020204" pitchFamily="66" charset="0"/>
                      </a:endParaRPr>
                    </a:p>
                    <a:p>
                      <a:pPr marL="285750" indent="-285750" algn="l">
                        <a:buFontTx/>
                        <a:buChar char="-"/>
                      </a:pPr>
                      <a:endParaRPr lang="en-GB" sz="1100" dirty="0">
                        <a:latin typeface="Comic Sans MS" panose="030F0702030302020204" pitchFamily="66" charset="0"/>
                      </a:endParaRPr>
                    </a:p>
                    <a:p>
                      <a:pPr marL="285750" indent="-285750" algn="l">
                        <a:buFontTx/>
                        <a:buChar char="-"/>
                      </a:pPr>
                      <a:r>
                        <a:rPr lang="en-GB" sz="1100" dirty="0">
                          <a:latin typeface="Comic Sans MS" panose="030F0702030302020204" pitchFamily="66" charset="0"/>
                        </a:rPr>
                        <a:t>GCSE revision guides</a:t>
                      </a:r>
                    </a:p>
                    <a:p>
                      <a:pPr marL="285750" indent="-285750" algn="l">
                        <a:buFontTx/>
                        <a:buChar char="-"/>
                      </a:pPr>
                      <a:r>
                        <a:rPr lang="en-GB" sz="1100" dirty="0">
                          <a:latin typeface="Comic Sans MS" panose="030F0702030302020204" pitchFamily="66" charset="0"/>
                        </a:rPr>
                        <a:t>Tutor2U topic summaries</a:t>
                      </a:r>
                    </a:p>
                    <a:p>
                      <a:pPr marL="285750" indent="-285750" algn="l">
                        <a:buFontTx/>
                        <a:buChar char="-"/>
                      </a:pPr>
                      <a:r>
                        <a:rPr lang="en-GB" sz="1100" dirty="0" err="1">
                          <a:latin typeface="Comic Sans MS" panose="030F0702030302020204" pitchFamily="66" charset="0"/>
                        </a:rPr>
                        <a:t>EconDal</a:t>
                      </a:r>
                      <a:endParaRPr lang="en-GB" sz="1100" dirty="0">
                        <a:latin typeface="Comic Sans MS" panose="030F0702030302020204" pitchFamily="66"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662836048"/>
                  </a:ext>
                </a:extLst>
              </a:tr>
              <a:tr h="926605">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b="1" kern="1200" dirty="0">
                          <a:solidFill>
                            <a:schemeClr val="dk1"/>
                          </a:solidFill>
                          <a:latin typeface="Comic Sans MS" panose="030F0702030302020204" pitchFamily="66" charset="0"/>
                          <a:ea typeface="+mn-ea"/>
                          <a:cs typeface="+mn-cs"/>
                        </a:rPr>
                        <a:t>45 mins+</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GB" sz="1100" b="1" kern="1200" dirty="0">
                        <a:solidFill>
                          <a:schemeClr val="dk1"/>
                        </a:solidFill>
                        <a:latin typeface="Comic Sans MS" panose="030F0702030302020204" pitchFamily="66" charset="0"/>
                        <a:ea typeface="+mn-ea"/>
                        <a:cs typeface="+mn-cs"/>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b="1" kern="1200" dirty="0">
                          <a:solidFill>
                            <a:schemeClr val="dk1"/>
                          </a:solidFill>
                          <a:latin typeface="Comic Sans MS" panose="030F0702030302020204" pitchFamily="66" charset="0"/>
                          <a:ea typeface="+mn-ea"/>
                          <a:cs typeface="+mn-cs"/>
                        </a:rPr>
                        <a:t>For when you’re looking to really immerse yourself in economics fun</a:t>
                      </a: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CC"/>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b="0" dirty="0">
                          <a:latin typeface="Comic Sans MS" panose="030F0702030302020204" pitchFamily="66" charset="0"/>
                        </a:rPr>
                        <a:t>Create yourself a word document alternatively make a podcast or just a simple audio file which captures those which you have attempted</a:t>
                      </a:r>
                      <a:r>
                        <a:rPr lang="en-GB" sz="1100" dirty="0">
                          <a:latin typeface="Comic Sans MS" panose="030F0702030302020204" pitchFamily="66" charset="0"/>
                        </a:rPr>
                        <a:t>.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en-GB" sz="1100" dirty="0">
                        <a:latin typeface="Comic Sans MS" panose="030F0702030302020204" pitchFamily="66" charset="0"/>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b="1" dirty="0">
                          <a:latin typeface="Comic Sans MS" panose="030F0702030302020204" pitchFamily="66" charset="0"/>
                        </a:rPr>
                        <a:t>WATCH</a:t>
                      </a:r>
                      <a:r>
                        <a:rPr lang="en-GB" sz="1100" dirty="0">
                          <a:latin typeface="Comic Sans MS" panose="030F0702030302020204" pitchFamily="66" charset="0"/>
                        </a:rPr>
                        <a:t>: </a:t>
                      </a:r>
                      <a:r>
                        <a:rPr lang="en-GB" sz="1100" dirty="0">
                          <a:latin typeface="Comic Sans MS" panose="030F0702030302020204" pitchFamily="66" charset="0"/>
                          <a:hlinkClick r:id="rId7"/>
                        </a:rPr>
                        <a:t>I</a:t>
                      </a:r>
                      <a:r>
                        <a:rPr lang="en-GB" sz="1100" dirty="0">
                          <a:hlinkClick r:id="rId7"/>
                        </a:rPr>
                        <a:t>nside Job </a:t>
                      </a:r>
                      <a:r>
                        <a:rPr lang="en-GB" sz="1100" dirty="0"/>
                        <a:t>- Documentary about the causes and consequences of the 2008 financial crisis. </a:t>
                      </a:r>
                      <a:endParaRPr lang="en-GB" sz="1100" dirty="0">
                        <a:latin typeface="Comic Sans MS" panose="030F0702030302020204" pitchFamily="66" charset="0"/>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b="1" dirty="0">
                          <a:latin typeface="Comic Sans MS" panose="030F0702030302020204" pitchFamily="66" charset="0"/>
                        </a:rPr>
                        <a:t>LISTEN</a:t>
                      </a:r>
                      <a:r>
                        <a:rPr lang="en-GB" sz="1100" dirty="0">
                          <a:latin typeface="Comic Sans MS" panose="030F0702030302020204" pitchFamily="66" charset="0"/>
                        </a:rPr>
                        <a:t>: </a:t>
                      </a:r>
                      <a:r>
                        <a:rPr lang="en-GB" sz="1100" dirty="0">
                          <a:latin typeface="Comic Sans MS" panose="030F0702030302020204" pitchFamily="66" charset="0"/>
                          <a:hlinkClick r:id="rId8"/>
                        </a:rPr>
                        <a:t>Economics in ten</a:t>
                      </a:r>
                      <a:r>
                        <a:rPr lang="en-GB" sz="1100" dirty="0">
                          <a:latin typeface="Comic Sans MS" panose="030F0702030302020204" pitchFamily="66" charset="0"/>
                        </a:rPr>
                        <a:t>: </a:t>
                      </a:r>
                      <a:r>
                        <a:rPr lang="en-GB" sz="1100" dirty="0"/>
                        <a:t>An excellent podcast that started with key economists but has now moved to key issues. It’s fairly new but growing. </a:t>
                      </a:r>
                      <a:endParaRPr lang="en-GB" sz="1100" dirty="0">
                        <a:latin typeface="Comic Sans MS" panose="030F0702030302020204" pitchFamily="66" charset="0"/>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GB" sz="1100" b="1" dirty="0">
                          <a:latin typeface="Comic Sans MS" panose="030F0702030302020204" pitchFamily="66" charset="0"/>
                        </a:rPr>
                        <a:t>READ</a:t>
                      </a:r>
                      <a:r>
                        <a:rPr lang="en-GB" sz="1100" dirty="0">
                          <a:latin typeface="Comic Sans MS" panose="030F0702030302020204" pitchFamily="66" charset="0"/>
                        </a:rPr>
                        <a:t>: </a:t>
                      </a:r>
                      <a:r>
                        <a:rPr lang="en-GB" sz="1100" dirty="0">
                          <a:latin typeface="Comic Sans MS" panose="030F0702030302020204" pitchFamily="66" charset="0"/>
                          <a:hlinkClick r:id="rId9"/>
                        </a:rPr>
                        <a:t>D</a:t>
                      </a:r>
                      <a:r>
                        <a:rPr lang="en-GB" sz="1100" dirty="0">
                          <a:hlinkClick r:id="rId9"/>
                        </a:rPr>
                        <a:t>oughnut Economics </a:t>
                      </a:r>
                      <a:r>
                        <a:rPr lang="en-GB" sz="1100" dirty="0"/>
                        <a:t>(Kate </a:t>
                      </a:r>
                      <a:r>
                        <a:rPr lang="en-GB" sz="1100" dirty="0" err="1"/>
                        <a:t>Raworth</a:t>
                      </a:r>
                      <a:r>
                        <a:rPr lang="en-GB" sz="1100" dirty="0"/>
                        <a:t>) - Presents 7 points to reimagine the economy in a more financially and environmentally sustainable light.</a:t>
                      </a:r>
                      <a:endParaRPr lang="en-GB" sz="1100" dirty="0">
                        <a:latin typeface="Comic Sans MS" panose="030F0702030302020204" pitchFamily="66"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a:txBody>
                    <a:bodyPr/>
                    <a:lstStyle/>
                    <a:p>
                      <a:pPr marL="285750" indent="-285750" algn="l">
                        <a:buFontTx/>
                        <a:buChar char="-"/>
                      </a:pPr>
                      <a:r>
                        <a:rPr lang="en-GB" sz="1100" dirty="0">
                          <a:latin typeface="Comic Sans MS" panose="030F0702030302020204" pitchFamily="66" charset="0"/>
                        </a:rPr>
                        <a:t>These strategies can be done at different times through out this term. </a:t>
                      </a:r>
                    </a:p>
                    <a:p>
                      <a:pPr marL="285750" indent="-285750" algn="l">
                        <a:buFontTx/>
                        <a:buChar char="-"/>
                      </a:pPr>
                      <a:endParaRPr lang="en-GB" sz="1100" dirty="0">
                        <a:latin typeface="Comic Sans MS" panose="030F0702030302020204" pitchFamily="66" charset="0"/>
                      </a:endParaRPr>
                    </a:p>
                    <a:p>
                      <a:pPr marL="285750" indent="-285750" algn="l">
                        <a:buFontTx/>
                        <a:buChar char="-"/>
                      </a:pPr>
                      <a:r>
                        <a:rPr lang="en-GB" sz="1100" dirty="0">
                          <a:latin typeface="Comic Sans MS" panose="030F0702030302020204" pitchFamily="66" charset="0"/>
                        </a:rPr>
                        <a:t>GCSE revision guides</a:t>
                      </a:r>
                    </a:p>
                    <a:p>
                      <a:pPr marL="285750" indent="-285750" algn="l">
                        <a:buFontTx/>
                        <a:buChar char="-"/>
                      </a:pPr>
                      <a:r>
                        <a:rPr lang="en-GB" sz="1100" dirty="0">
                          <a:latin typeface="Comic Sans MS" panose="030F0702030302020204" pitchFamily="66" charset="0"/>
                        </a:rPr>
                        <a:t>Tutor2U topic summaries</a:t>
                      </a:r>
                    </a:p>
                    <a:p>
                      <a:pPr marL="285750" indent="-285750" algn="l">
                        <a:buFontTx/>
                        <a:buChar char="-"/>
                      </a:pPr>
                      <a:r>
                        <a:rPr lang="en-GB" sz="1100" dirty="0" err="1">
                          <a:latin typeface="Comic Sans MS" panose="030F0702030302020204" pitchFamily="66" charset="0"/>
                        </a:rPr>
                        <a:t>EconDal</a:t>
                      </a:r>
                      <a:endParaRPr lang="en-GB" sz="1100" dirty="0">
                        <a:latin typeface="Comic Sans MS" panose="030F0702030302020204" pitchFamily="66" charset="0"/>
                      </a:endParaRPr>
                    </a:p>
                    <a:p>
                      <a:pPr algn="l"/>
                      <a:endParaRPr lang="en-GB" sz="1100" dirty="0">
                        <a:latin typeface="Comic Sans MS" panose="030F0702030302020204" pitchFamily="66" charset="0"/>
                      </a:endParaRPr>
                    </a:p>
                  </a:txBody>
                  <a:tcPr marL="121920" marR="121920" marT="60960" marB="609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33"/>
                    </a:solidFill>
                  </a:tcPr>
                </a:tc>
                <a:extLst>
                  <a:ext uri="{0D108BD9-81ED-4DB2-BD59-A6C34878D82A}">
                    <a16:rowId xmlns:a16="http://schemas.microsoft.com/office/drawing/2014/main" val="1060830781"/>
                  </a:ext>
                </a:extLst>
              </a:tr>
            </a:tbl>
          </a:graphicData>
        </a:graphic>
      </p:graphicFrame>
      <p:sp>
        <p:nvSpPr>
          <p:cNvPr id="14" name="TextBox 13">
            <a:extLst>
              <a:ext uri="{FF2B5EF4-FFF2-40B4-BE49-F238E27FC236}">
                <a16:creationId xmlns:a16="http://schemas.microsoft.com/office/drawing/2014/main" id="{212696F8-5F6D-4279-B592-66BB3B2156F0}"/>
              </a:ext>
            </a:extLst>
          </p:cNvPr>
          <p:cNvSpPr txBox="1"/>
          <p:nvPr/>
        </p:nvSpPr>
        <p:spPr>
          <a:xfrm>
            <a:off x="395976" y="2628780"/>
            <a:ext cx="333153" cy="400110"/>
          </a:xfrm>
          <a:prstGeom prst="rect">
            <a:avLst/>
          </a:prstGeom>
          <a:noFill/>
        </p:spPr>
        <p:txBody>
          <a:bodyPr wrap="square" rtlCol="0">
            <a:spAutoFit/>
          </a:bodyPr>
          <a:lstStyle/>
          <a:p>
            <a:r>
              <a:rPr lang="en-GB" sz="2000" b="1" dirty="0">
                <a:latin typeface="Comic Sans MS" panose="030F0702030302020204" pitchFamily="66" charset="0"/>
              </a:rPr>
              <a:t>1</a:t>
            </a:r>
          </a:p>
        </p:txBody>
      </p:sp>
      <p:sp>
        <p:nvSpPr>
          <p:cNvPr id="11" name="TextBox 10">
            <a:extLst>
              <a:ext uri="{FF2B5EF4-FFF2-40B4-BE49-F238E27FC236}">
                <a16:creationId xmlns:a16="http://schemas.microsoft.com/office/drawing/2014/main" id="{5B7E521F-CCFC-4007-9833-34610F39AA47}"/>
              </a:ext>
            </a:extLst>
          </p:cNvPr>
          <p:cNvSpPr txBox="1"/>
          <p:nvPr/>
        </p:nvSpPr>
        <p:spPr>
          <a:xfrm>
            <a:off x="383989" y="3969112"/>
            <a:ext cx="312673" cy="400110"/>
          </a:xfrm>
          <a:prstGeom prst="rect">
            <a:avLst/>
          </a:prstGeom>
          <a:noFill/>
        </p:spPr>
        <p:txBody>
          <a:bodyPr wrap="square" rtlCol="0">
            <a:spAutoFit/>
          </a:bodyPr>
          <a:lstStyle/>
          <a:p>
            <a:r>
              <a:rPr lang="en-GB" sz="2000" b="1" dirty="0">
                <a:latin typeface="Comic Sans MS" panose="030F0702030302020204" pitchFamily="66" charset="0"/>
              </a:rPr>
              <a:t>2</a:t>
            </a:r>
          </a:p>
        </p:txBody>
      </p:sp>
      <p:sp>
        <p:nvSpPr>
          <p:cNvPr id="12" name="TextBox 11">
            <a:extLst>
              <a:ext uri="{FF2B5EF4-FFF2-40B4-BE49-F238E27FC236}">
                <a16:creationId xmlns:a16="http://schemas.microsoft.com/office/drawing/2014/main" id="{4258B5ED-6959-4954-99FB-1F127E8837D9}"/>
              </a:ext>
            </a:extLst>
          </p:cNvPr>
          <p:cNvSpPr txBox="1"/>
          <p:nvPr/>
        </p:nvSpPr>
        <p:spPr>
          <a:xfrm>
            <a:off x="383988" y="5309444"/>
            <a:ext cx="312673" cy="400110"/>
          </a:xfrm>
          <a:prstGeom prst="rect">
            <a:avLst/>
          </a:prstGeom>
          <a:noFill/>
        </p:spPr>
        <p:txBody>
          <a:bodyPr wrap="square" rtlCol="0">
            <a:spAutoFit/>
          </a:bodyPr>
          <a:lstStyle/>
          <a:p>
            <a:r>
              <a:rPr lang="en-GB" sz="2000" b="1" dirty="0">
                <a:latin typeface="Comic Sans MS" panose="030F0702030302020204" pitchFamily="66" charset="0"/>
              </a:rPr>
              <a:t>3</a:t>
            </a:r>
          </a:p>
        </p:txBody>
      </p:sp>
    </p:spTree>
    <p:extLst>
      <p:ext uri="{BB962C8B-B14F-4D97-AF65-F5344CB8AC3E}">
        <p14:creationId xmlns:p14="http://schemas.microsoft.com/office/powerpoint/2010/main" val="6053073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TotalTime>
  <Words>426</Words>
  <Application>Microsoft Office PowerPoint</Application>
  <PresentationFormat>Widescreen</PresentationFormat>
  <Paragraphs>47</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Drozd</dc:creator>
  <cp:lastModifiedBy>J Evans</cp:lastModifiedBy>
  <cp:revision>12</cp:revision>
  <dcterms:created xsi:type="dcterms:W3CDTF">2023-07-07T13:24:17Z</dcterms:created>
  <dcterms:modified xsi:type="dcterms:W3CDTF">2023-12-18T14:45:06Z</dcterms:modified>
</cp:coreProperties>
</file>